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335" r:id="rId23"/>
    <p:sldId id="336" r:id="rId24"/>
    <p:sldId id="340" r:id="rId25"/>
    <p:sldId id="337" r:id="rId26"/>
    <p:sldId id="338" r:id="rId27"/>
    <p:sldId id="341" r:id="rId28"/>
    <p:sldId id="334" r:id="rId29"/>
    <p:sldId id="342" r:id="rId30"/>
    <p:sldId id="270" r:id="rId31"/>
    <p:sldId id="309" r:id="rId32"/>
    <p:sldId id="310" r:id="rId33"/>
    <p:sldId id="311" r:id="rId34"/>
    <p:sldId id="312" r:id="rId35"/>
    <p:sldId id="314" r:id="rId36"/>
    <p:sldId id="313" r:id="rId37"/>
    <p:sldId id="315" r:id="rId38"/>
    <p:sldId id="294" r:id="rId39"/>
    <p:sldId id="296" r:id="rId40"/>
    <p:sldId id="318" r:id="rId41"/>
    <p:sldId id="319" r:id="rId42"/>
    <p:sldId id="321" r:id="rId43"/>
    <p:sldId id="322" r:id="rId44"/>
    <p:sldId id="323" r:id="rId45"/>
    <p:sldId id="324" r:id="rId46"/>
    <p:sldId id="288" r:id="rId47"/>
    <p:sldId id="289" r:id="rId48"/>
    <p:sldId id="345"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AMSUNG" initials="S" lastIdx="2" clrIdx="6">
    <p:extLst>
      <p:ext uri="{19B8F6BF-5375-455C-9EA6-DF929625EA0E}">
        <p15:presenceInfo xmlns:p15="http://schemas.microsoft.com/office/powerpoint/2012/main" userId="SAMSUNG" providerId="Non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5174"/>
  </p:normalViewPr>
  <p:slideViewPr>
    <p:cSldViewPr snapToGrid="0" snapToObjects="1">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22134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phael-Mazini/IBM_Capstone_SpaceX_Falcon_9/blob/main/SpaceX_Data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Raphael-Mazini/IBM_Capstone_SpaceX_Falcon_9/blob/main/SpaceX_Data_Wrangling.ipynb"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phael-Mazini/IBM_Capstone_SpaceX_Falcon_9/blob/main/SpaceX_Data_ED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phael-Mazini/IBM_Capstone_SpaceX_Falcon_9/blob/main/SpaceX_Data_EDA_SQL_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phael-Mazini/IBM_Capstone_SpaceX_Falcon_9/blob/main/SpaceX_Data_EDA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phael-Mazini/IBM_Capstone_SpaceX_Falcon_9/blob/main/SpaceX_Data_DashBoard_Interactiv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Raphael-Mazini/IBM_Capstone_SpaceX_Falcon_9/blob/main/SpaceX_Data_DashBoard_Interactive.ipynb" TargetMode="Externa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launches/past"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phael-Mazini/IBM_Capstone_SpaceX_Falcon_9/blob/main/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77519" y="5528309"/>
            <a:ext cx="4432808" cy="1015663"/>
          </a:xfrm>
          <a:prstGeom prst="rect">
            <a:avLst/>
          </a:prstGeom>
          <a:noFill/>
        </p:spPr>
        <p:txBody>
          <a:bodyPr wrap="square" lIns="91440" tIns="45720" rIns="91440" bIns="45720" rtlCol="0" anchor="t">
            <a:spAutoFit/>
          </a:bodyPr>
          <a:lstStyle/>
          <a:p>
            <a:r>
              <a:rPr lang="en-US" sz="2400" dirty="0">
                <a:solidFill>
                  <a:schemeClr val="bg1"/>
                </a:solidFill>
                <a:latin typeface="Copperplate Gothic Bold" panose="020E0705020206020404" pitchFamily="34" charset="0"/>
                <a:ea typeface="Verdana" panose="020B0604030504040204" pitchFamily="34" charset="0"/>
                <a:cs typeface="SF Pro" pitchFamily="2" charset="0"/>
              </a:rPr>
              <a:t>Raphael </a:t>
            </a:r>
            <a:r>
              <a:rPr lang="en-US" sz="2400" dirty="0" err="1">
                <a:solidFill>
                  <a:schemeClr val="bg1"/>
                </a:solidFill>
                <a:latin typeface="Copperplate Gothic Bold" panose="020E0705020206020404" pitchFamily="34" charset="0"/>
                <a:ea typeface="Verdana" panose="020B0604030504040204" pitchFamily="34" charset="0"/>
                <a:cs typeface="SF Pro" pitchFamily="2" charset="0"/>
              </a:rPr>
              <a:t>Mazini</a:t>
            </a:r>
            <a:r>
              <a:rPr lang="en-US" sz="2400" dirty="0">
                <a:solidFill>
                  <a:schemeClr val="bg1"/>
                </a:solidFill>
                <a:latin typeface="Copperplate Gothic Bold" panose="020E0705020206020404" pitchFamily="34" charset="0"/>
                <a:ea typeface="Verdana" panose="020B0604030504040204" pitchFamily="34" charset="0"/>
                <a:cs typeface="SF Pro" pitchFamily="2" charset="0"/>
              </a:rPr>
              <a:t> Aguiar</a:t>
            </a:r>
          </a:p>
          <a:p>
            <a:r>
              <a:rPr lang="en-US" sz="1200" dirty="0">
                <a:solidFill>
                  <a:schemeClr val="bg1"/>
                </a:solidFill>
                <a:latin typeface="Verdana" panose="020B0604030504040204" pitchFamily="34" charset="0"/>
                <a:ea typeface="Verdana" panose="020B0604030504040204" pitchFamily="34" charset="0"/>
                <a:cs typeface="SF Pro" pitchFamily="2" charset="0"/>
              </a:rPr>
              <a:t>Data Scientist</a:t>
            </a:r>
          </a:p>
          <a:p>
            <a:endParaRPr lang="en-US" sz="1200" dirty="0">
              <a:solidFill>
                <a:schemeClr val="bg1"/>
              </a:solidFill>
              <a:latin typeface="Verdana" panose="020B0604030504040204" pitchFamily="34" charset="0"/>
              <a:ea typeface="Verdana" panose="020B0604030504040204" pitchFamily="34" charset="0"/>
              <a:cs typeface="SF Pro" pitchFamily="2" charset="0"/>
            </a:endParaRPr>
          </a:p>
          <a:p>
            <a:r>
              <a:rPr lang="en-US" sz="1200" b="1" dirty="0">
                <a:solidFill>
                  <a:schemeClr val="bg1"/>
                </a:solidFill>
                <a:latin typeface="Verdana" panose="020B0604030504040204" pitchFamily="34" charset="0"/>
                <a:ea typeface="Verdana" panose="020B0604030504040204" pitchFamily="34" charset="0"/>
                <a:cs typeface="SF Pro" pitchFamily="2" charset="0"/>
              </a:rPr>
              <a:t>April 11,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41366" y="4675466"/>
            <a:ext cx="4900785" cy="1996841"/>
          </a:xfrm>
          <a:prstGeom prst="rect">
            <a:avLst/>
          </a:prstGeom>
        </p:spPr>
        <p:txBody>
          <a:bodyPr lIns="91440" tIns="45720" rIns="91440" bIns="45720" anchor="t">
            <a:noAutofit/>
          </a:bodyPr>
          <a:lstStyle/>
          <a:p>
            <a:pPr marL="0" indent="0">
              <a:lnSpc>
                <a:spcPct val="100000"/>
              </a:lnSpc>
              <a:spcBef>
                <a:spcPts val="1400"/>
              </a:spcBef>
              <a:buNone/>
            </a:pPr>
            <a:r>
              <a:rPr lang="pt-BR" sz="1600" dirty="0">
                <a:solidFill>
                  <a:schemeClr val="accent3">
                    <a:lumMod val="25000"/>
                  </a:schemeClr>
                </a:solidFill>
                <a:latin typeface="Arial" panose="020B0604020202020204" pitchFamily="34" charset="0"/>
                <a:cs typeface="Arial" panose="020B0604020202020204" pitchFamily="34" charset="0"/>
              </a:rPr>
              <a:t>O método web </a:t>
            </a:r>
            <a:r>
              <a:rPr lang="pt-BR" sz="1600" dirty="0" err="1">
                <a:solidFill>
                  <a:schemeClr val="accent3">
                    <a:lumMod val="25000"/>
                  </a:schemeClr>
                </a:solidFill>
                <a:latin typeface="Arial" panose="020B0604020202020204" pitchFamily="34" charset="0"/>
                <a:cs typeface="Arial" panose="020B0604020202020204" pitchFamily="34" charset="0"/>
              </a:rPr>
              <a:t>Scraping</a:t>
            </a:r>
            <a:r>
              <a:rPr lang="pt-BR" sz="1600" dirty="0">
                <a:solidFill>
                  <a:schemeClr val="accent3">
                    <a:lumMod val="25000"/>
                  </a:schemeClr>
                </a:solidFill>
                <a:latin typeface="Arial" panose="020B0604020202020204" pitchFamily="34" charset="0"/>
                <a:cs typeface="Arial" panose="020B0604020202020204" pitchFamily="34" charset="0"/>
              </a:rPr>
              <a:t> também foi usado para coletar dados de registros históricos de lançamento do Falcon 9, de uma página da Wikipédia intitulada "Lista de lançamentos do Falcon 9 e Falcon Heavy", que foram raspados. 
</a:t>
            </a:r>
            <a:r>
              <a:rPr lang="en-US" sz="1600" b="1" u="sng" dirty="0" err="1">
                <a:solidFill>
                  <a:schemeClr val="accent3">
                    <a:lumMod val="25000"/>
                  </a:schemeClr>
                </a:solidFill>
                <a:latin typeface="Arial" panose="020B0604020202020204" pitchFamily="34" charset="0"/>
                <a:cs typeface="Arial" panose="020B0604020202020204" pitchFamily="34" charset="0"/>
              </a:rPr>
              <a:t>Github</a:t>
            </a:r>
            <a:r>
              <a:rPr lang="en-US" sz="1600" b="1" u="sng" dirty="0">
                <a:solidFill>
                  <a:schemeClr val="accent3">
                    <a:lumMod val="25000"/>
                  </a:schemeClr>
                </a:solidFill>
                <a:latin typeface="Arial" panose="020B0604020202020204" pitchFamily="34" charset="0"/>
                <a:cs typeface="Arial" panose="020B0604020202020204" pitchFamily="34" charset="0"/>
              </a:rPr>
              <a:t>: </a:t>
            </a:r>
            <a:r>
              <a:rPr lang="en-US" sz="1600" u="sng" dirty="0" err="1">
                <a:solidFill>
                  <a:schemeClr val="accent3">
                    <a:lumMod val="25000"/>
                  </a:schemeClr>
                </a:solidFill>
                <a:latin typeface="Arial" panose="020B0604020202020204" pitchFamily="34" charset="0"/>
                <a:cs typeface="Arial" panose="020B0604020202020204" pitchFamily="34" charset="0"/>
                <a:hlinkClick r:id="rId3"/>
              </a:rPr>
              <a:t>Data_Collation_Scraping</a:t>
            </a:r>
            <a:endParaRPr lang="en-US" sz="1600" u="sng"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pic>
        <p:nvPicPr>
          <p:cNvPr id="7" name="Imagem 6">
            <a:extLst>
              <a:ext uri="{FF2B5EF4-FFF2-40B4-BE49-F238E27FC236}">
                <a16:creationId xmlns:a16="http://schemas.microsoft.com/office/drawing/2014/main" id="{EF02AFB5-93B4-4BC2-AD6E-51BC1592E990}"/>
              </a:ext>
            </a:extLst>
          </p:cNvPr>
          <p:cNvPicPr>
            <a:picLocks noChangeAspect="1"/>
          </p:cNvPicPr>
          <p:nvPr/>
        </p:nvPicPr>
        <p:blipFill>
          <a:blip r:embed="rId4"/>
          <a:stretch>
            <a:fillRect/>
          </a:stretch>
        </p:blipFill>
        <p:spPr>
          <a:xfrm>
            <a:off x="1090138" y="1643586"/>
            <a:ext cx="4385742" cy="2879586"/>
          </a:xfrm>
          <a:prstGeom prst="rect">
            <a:avLst/>
          </a:prstGeom>
        </p:spPr>
      </p:pic>
      <p:pic>
        <p:nvPicPr>
          <p:cNvPr id="9" name="Imagem 8">
            <a:extLst>
              <a:ext uri="{FF2B5EF4-FFF2-40B4-BE49-F238E27FC236}">
                <a16:creationId xmlns:a16="http://schemas.microsoft.com/office/drawing/2014/main" id="{963F045B-1C6C-4A89-AB07-359B816BF6EF}"/>
              </a:ext>
            </a:extLst>
          </p:cNvPr>
          <p:cNvPicPr>
            <a:picLocks noChangeAspect="1"/>
          </p:cNvPicPr>
          <p:nvPr/>
        </p:nvPicPr>
        <p:blipFill>
          <a:blip r:embed="rId5"/>
          <a:stretch>
            <a:fillRect/>
          </a:stretch>
        </p:blipFill>
        <p:spPr>
          <a:xfrm>
            <a:off x="6272914" y="1643586"/>
            <a:ext cx="5012697" cy="4821892"/>
          </a:xfrm>
          <a:prstGeom prst="rect">
            <a:avLst/>
          </a:prstGeom>
        </p:spPr>
      </p:pic>
      <p:pic>
        <p:nvPicPr>
          <p:cNvPr id="8" name="Imagem 7" descr="Outline&#10;">
            <a:extLst>
              <a:ext uri="{FF2B5EF4-FFF2-40B4-BE49-F238E27FC236}">
                <a16:creationId xmlns:a16="http://schemas.microsoft.com/office/drawing/2014/main" id="{57196044-788B-4B11-9E16-45886261079D}"/>
              </a:ext>
            </a:extLst>
          </p:cNvPr>
          <p:cNvPicPr>
            <a:picLocks noChangeAspect="1"/>
          </p:cNvPicPr>
          <p:nvPr/>
        </p:nvPicPr>
        <p:blipFill>
          <a:blip r:embed="rId6"/>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158D2C98-E7A8-4768-BA7F-4ACD1DE19ECF}"/>
              </a:ext>
            </a:extLst>
          </p:cNvPr>
          <p:cNvSpPr txBox="1"/>
          <p:nvPr/>
        </p:nvSpPr>
        <p:spPr>
          <a:xfrm>
            <a:off x="92765" y="25809"/>
            <a:ext cx="3432313" cy="830997"/>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Data Collection Scraping</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6131" y="1673190"/>
            <a:ext cx="6352815" cy="2738879"/>
          </a:xfrm>
          <a:prstGeom prst="rect">
            <a:avLst/>
          </a:prstGeom>
        </p:spPr>
        <p:txBody>
          <a:bodyPr/>
          <a:lstStyle/>
          <a:p>
            <a:pPr marL="0" indent="0">
              <a:buNone/>
            </a:pPr>
            <a:r>
              <a:rPr lang="pt-BR" sz="1400" dirty="0"/>
              <a:t>No conjunto de dados, há vários casos diferentes em que o </a:t>
            </a:r>
            <a:r>
              <a:rPr lang="pt-BR" sz="1400" dirty="0" err="1"/>
              <a:t>booster</a:t>
            </a:r>
            <a:r>
              <a:rPr lang="pt-BR" sz="1400" dirty="0"/>
              <a:t> não pousou com sucesso. Às vezes, um pouso foi tentado, mas falhou devido a um acidente; por exemplo, </a:t>
            </a:r>
            <a:r>
              <a:rPr lang="pt-BR" sz="1400" dirty="0" err="1"/>
              <a:t>True</a:t>
            </a:r>
            <a:r>
              <a:rPr lang="pt-BR" sz="1400" dirty="0"/>
              <a:t> </a:t>
            </a:r>
            <a:r>
              <a:rPr lang="pt-BR" sz="1400" dirty="0" err="1"/>
              <a:t>Ocean</a:t>
            </a:r>
            <a:r>
              <a:rPr lang="pt-BR" sz="1400" dirty="0"/>
              <a:t> significa que o resultado da missão foi desembarcado com sucesso em uma região específica do oceano, enquanto False </a:t>
            </a:r>
            <a:r>
              <a:rPr lang="pt-BR" sz="1400" dirty="0" err="1"/>
              <a:t>Ocean</a:t>
            </a:r>
            <a:r>
              <a:rPr lang="pt-BR" sz="1400" dirty="0"/>
              <a:t> significa que o resultado da missão foi desembarcado sem sucesso em uma região específica do oceano. </a:t>
            </a:r>
            <a:r>
              <a:rPr lang="pt-BR" sz="1400" dirty="0" err="1"/>
              <a:t>True</a:t>
            </a:r>
            <a:r>
              <a:rPr lang="pt-BR" sz="1400" dirty="0"/>
              <a:t> RTLS significa que o resultado da missão foi pousado com sucesso em uma plataforma terrestre False RTLS significa que o resultado da missão foi pousado sem sucesso em uma plataforma terrestre.  O verdadeiro ASDS significa que o resultado da missão foi pousado com sucesso em um navio drone O falso ASDS significa que o resultado da missão foi pousado sem sucesso em um navio drone. Convertemos principalmente esses resultados em Rótulos de Treinamento com 1 significa que o impulsionador aterrissou com sucesso 0 significa que não foi bem-sucedido.
</a:t>
            </a:r>
            <a:endParaRPr lang="en-US" sz="1400" dirty="0"/>
          </a:p>
          <a:p>
            <a:endParaRPr lang="en-US" sz="1400" dirty="0"/>
          </a:p>
        </p:txBody>
      </p:sp>
      <p:pic>
        <p:nvPicPr>
          <p:cNvPr id="3" name="Imagem 2">
            <a:extLst>
              <a:ext uri="{FF2B5EF4-FFF2-40B4-BE49-F238E27FC236}">
                <a16:creationId xmlns:a16="http://schemas.microsoft.com/office/drawing/2014/main" id="{D8C5C48B-3411-4637-A41C-572D4405B7D6}"/>
              </a:ext>
            </a:extLst>
          </p:cNvPr>
          <p:cNvPicPr>
            <a:picLocks noChangeAspect="1"/>
          </p:cNvPicPr>
          <p:nvPr/>
        </p:nvPicPr>
        <p:blipFill>
          <a:blip r:embed="rId3"/>
          <a:stretch>
            <a:fillRect/>
          </a:stretch>
        </p:blipFill>
        <p:spPr>
          <a:xfrm>
            <a:off x="6934480" y="1548749"/>
            <a:ext cx="4394248" cy="4172852"/>
          </a:xfrm>
          <a:prstGeom prst="rect">
            <a:avLst/>
          </a:prstGeom>
        </p:spPr>
      </p:pic>
      <p:pic>
        <p:nvPicPr>
          <p:cNvPr id="7" name="Imagem 6">
            <a:extLst>
              <a:ext uri="{FF2B5EF4-FFF2-40B4-BE49-F238E27FC236}">
                <a16:creationId xmlns:a16="http://schemas.microsoft.com/office/drawing/2014/main" id="{8F7106AF-D492-41E9-854F-070BC52722AA}"/>
              </a:ext>
            </a:extLst>
          </p:cNvPr>
          <p:cNvPicPr>
            <a:picLocks noChangeAspect="1"/>
          </p:cNvPicPr>
          <p:nvPr/>
        </p:nvPicPr>
        <p:blipFill>
          <a:blip r:embed="rId4"/>
          <a:stretch>
            <a:fillRect/>
          </a:stretch>
        </p:blipFill>
        <p:spPr>
          <a:xfrm>
            <a:off x="863272" y="4290149"/>
            <a:ext cx="5089816" cy="2265528"/>
          </a:xfrm>
          <a:prstGeom prst="rect">
            <a:avLst/>
          </a:prstGeom>
        </p:spPr>
      </p:pic>
      <p:sp>
        <p:nvSpPr>
          <p:cNvPr id="9" name="CaixaDeTexto 8">
            <a:extLst>
              <a:ext uri="{FF2B5EF4-FFF2-40B4-BE49-F238E27FC236}">
                <a16:creationId xmlns:a16="http://schemas.microsoft.com/office/drawing/2014/main" id="{1346A0B5-6F12-479C-A5D5-10F0BC632EBD}"/>
              </a:ext>
            </a:extLst>
          </p:cNvPr>
          <p:cNvSpPr txBox="1"/>
          <p:nvPr/>
        </p:nvSpPr>
        <p:spPr>
          <a:xfrm>
            <a:off x="6838946" y="6013062"/>
            <a:ext cx="4925424" cy="369332"/>
          </a:xfrm>
          <a:prstGeom prst="rect">
            <a:avLst/>
          </a:prstGeom>
          <a:noFill/>
        </p:spPr>
        <p:txBody>
          <a:bodyPr wrap="square" rtlCol="0">
            <a:spAutoFit/>
          </a:bodyPr>
          <a:lstStyle/>
          <a:p>
            <a:r>
              <a:rPr lang="pt-BR" b="1" u="sng" dirty="0" err="1"/>
              <a:t>Github</a:t>
            </a:r>
            <a:r>
              <a:rPr lang="pt-BR" b="1" u="sng" dirty="0"/>
              <a:t>: </a:t>
            </a:r>
            <a:r>
              <a:rPr lang="pt-BR" b="1" u="sng" dirty="0" err="1">
                <a:hlinkClick r:id="rId5"/>
              </a:rPr>
              <a:t>Data_Wrangling</a:t>
            </a:r>
            <a:endParaRPr lang="pt-BR" b="1" u="sng" dirty="0"/>
          </a:p>
        </p:txBody>
      </p:sp>
      <p:pic>
        <p:nvPicPr>
          <p:cNvPr id="10" name="Imagem 9" descr="Outline&#10;">
            <a:extLst>
              <a:ext uri="{FF2B5EF4-FFF2-40B4-BE49-F238E27FC236}">
                <a16:creationId xmlns:a16="http://schemas.microsoft.com/office/drawing/2014/main" id="{D7A87881-C308-4275-9F8E-8F79EA5194FC}"/>
              </a:ext>
            </a:extLst>
          </p:cNvPr>
          <p:cNvPicPr>
            <a:picLocks noChangeAspect="1"/>
          </p:cNvPicPr>
          <p:nvPr/>
        </p:nvPicPr>
        <p:blipFill>
          <a:blip r:embed="rId6"/>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480B5452-59C4-4240-B5B8-66C2F7362802}"/>
              </a:ext>
            </a:extLst>
          </p:cNvPr>
          <p:cNvSpPr txBox="1"/>
          <p:nvPr/>
        </p:nvSpPr>
        <p:spPr>
          <a:xfrm>
            <a:off x="0" y="-17237"/>
            <a:ext cx="3657600" cy="461665"/>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8850"/>
            <a:ext cx="4484377" cy="5057630"/>
          </a:xfrm>
          <a:prstGeom prst="rect">
            <a:avLst/>
          </a:prstGeom>
        </p:spPr>
        <p:txBody>
          <a:bodyPr lIns="91440" tIns="45720" rIns="91440" bIns="45720" anchor="t"/>
          <a:lstStyle/>
          <a:p>
            <a:pPr marL="0" lvl="0" indent="0">
              <a:buNone/>
            </a:pPr>
            <a:r>
              <a:rPr lang="pt-BR" sz="2000" b="1" dirty="0">
                <a:latin typeface="Copperplate Gothic Bold" panose="020E0705020206020404" pitchFamily="34" charset="0"/>
                <a:ea typeface="Verdana" panose="020B0604030504040204" pitchFamily="34" charset="0"/>
                <a:cs typeface="Times New Roman" panose="02020603050405020304" pitchFamily="18" charset="0"/>
              </a:rPr>
              <a:t>Gráficos de dispersão 
</a:t>
            </a: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Flight Number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VS.</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Payload Mass </a:t>
            </a:r>
            <a:endParaRPr lang="pt-BR"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Flight Number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VS</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Launch Site </a:t>
            </a:r>
            <a:endParaRPr lang="pt-BR"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PayloadMass</a:t>
            </a: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VS. </a:t>
            </a: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Launch Site </a:t>
            </a:r>
            <a:endParaRPr lang="pt-BR"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Orbit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VS</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Flight Number </a:t>
            </a:r>
            <a:endParaRPr lang="pt-BR"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PayloadMass</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VS. </a:t>
            </a: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Orbit</a:t>
            </a:r>
            <a:endParaRPr lang="pt-BR"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t-BR" sz="1600" dirty="0">
                <a:latin typeface="Calibri" panose="020F0502020204030204" pitchFamily="34" charset="0"/>
                <a:ea typeface="Calibri" panose="020F0502020204030204" pitchFamily="34" charset="0"/>
                <a:cs typeface="Times New Roman" panose="02020603050405020304" pitchFamily="18" charset="0"/>
              </a:rPr>
              <a:t>Os gráficos de dispersão mostram o quanto uma variável é afetada por outra. A relação entre duas variáveis é chamada de correlação. Os gráficos de dispersão geralmente consistem em um grande conjunto de dados.
</a:t>
            </a:r>
            <a:r>
              <a:rPr lang="en-US" sz="1800" b="1" u="sng" dirty="0" err="1">
                <a:latin typeface="Calibri" panose="020F0502020204030204" pitchFamily="34" charset="0"/>
                <a:ea typeface="Calibri" panose="020F0502020204030204" pitchFamily="34" charset="0"/>
                <a:cs typeface="Times New Roman" panose="02020603050405020304" pitchFamily="18" charset="0"/>
              </a:rPr>
              <a:t>Github</a:t>
            </a:r>
            <a:r>
              <a:rPr lang="en-US" sz="1800" b="1" u="sng" dirty="0">
                <a:latin typeface="Calibri" panose="020F0502020204030204" pitchFamily="34" charset="0"/>
                <a:ea typeface="Calibri" panose="020F0502020204030204" pitchFamily="34" charset="0"/>
                <a:cs typeface="Times New Roman" panose="02020603050405020304" pitchFamily="18" charset="0"/>
              </a:rPr>
              <a:t>: </a:t>
            </a:r>
            <a:r>
              <a:rPr lang="en-US" sz="1800" u="sng" dirty="0" err="1">
                <a:latin typeface="Calibri" panose="020F0502020204030204" pitchFamily="34" charset="0"/>
                <a:ea typeface="Calibri" panose="020F0502020204030204" pitchFamily="34" charset="0"/>
                <a:cs typeface="Times New Roman" panose="02020603050405020304" pitchFamily="18" charset="0"/>
                <a:hlinkClick r:id="rId3"/>
              </a:rPr>
              <a:t>EDA_Visualization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6" name="CaixaDeTexto 5">
            <a:extLst>
              <a:ext uri="{FF2B5EF4-FFF2-40B4-BE49-F238E27FC236}">
                <a16:creationId xmlns:a16="http://schemas.microsoft.com/office/drawing/2014/main" id="{786FD37E-9650-4551-B58D-19A8AAECDA70}"/>
              </a:ext>
            </a:extLst>
          </p:cNvPr>
          <p:cNvSpPr txBox="1"/>
          <p:nvPr/>
        </p:nvSpPr>
        <p:spPr>
          <a:xfrm>
            <a:off x="6096000" y="1391920"/>
            <a:ext cx="5759052" cy="7240957"/>
          </a:xfrm>
          <a:prstGeom prst="rect">
            <a:avLst/>
          </a:prstGeom>
          <a:noFill/>
        </p:spPr>
        <p:txBody>
          <a:bodyPr wrap="square">
            <a:spAutoFit/>
          </a:bodyPr>
          <a:lstStyle/>
          <a:p>
            <a:pPr lvl="0"/>
            <a:r>
              <a:rPr lang="pt-BR" sz="2000" b="1" dirty="0">
                <a:latin typeface="Copperplate Gothic Bold" panose="020E0705020206020404" pitchFamily="34" charset="0"/>
                <a:ea typeface="Verdana" panose="020B0604030504040204" pitchFamily="34" charset="0"/>
                <a:cs typeface="Times New Roman" panose="02020603050405020304" pitchFamily="18" charset="0"/>
              </a:rPr>
              <a:t>Gráfico de barras 
</a:t>
            </a:r>
            <a:endParaRPr lang="en-US" sz="2000" b="1" u="sng" dirty="0">
              <a:effectLst/>
              <a:latin typeface="Verdana" panose="020B0604030504040204" pitchFamily="34" charset="0"/>
              <a:ea typeface="Verdana" panose="020B0604030504040204" pitchFamily="34" charset="0"/>
              <a:cs typeface="Times New Roman" panose="02020603050405020304" pitchFamily="18" charset="0"/>
            </a:endParaRPr>
          </a:p>
          <a:p>
            <a:pPr marL="342900" lvl="0" indent="-342900">
              <a:buFont typeface="Symbol" panose="05050102010706020507" pitchFamily="18" charset="2"/>
              <a:buChar char=""/>
            </a:pP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Success Rate </a:t>
            </a:r>
            <a:r>
              <a:rPr lang="en-US" sz="1600" dirty="0">
                <a:effectLst/>
                <a:latin typeface="Calibri" panose="020F0502020204030204" pitchFamily="34" charset="0"/>
                <a:ea typeface="Calibri" panose="020F0502020204030204" pitchFamily="34" charset="0"/>
                <a:cs typeface="Times New Roman" panose="02020603050405020304" pitchFamily="18" charset="0"/>
              </a:rPr>
              <a:t> VS. </a:t>
            </a:r>
            <a:r>
              <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Orbit </a:t>
            </a:r>
          </a:p>
          <a:p>
            <a:pPr lvl="0"/>
            <a:endParaRPr lang="en-US" sz="16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600" dirty="0">
                <a:latin typeface="Calibri" panose="020F0502020204030204" pitchFamily="34" charset="0"/>
                <a:ea typeface="Calibri" panose="020F0502020204030204" pitchFamily="34" charset="0"/>
                <a:cs typeface="Times New Roman" panose="02020603050405020304" pitchFamily="18" charset="0"/>
              </a:rPr>
              <a:t>Um diagrama de barras facilita a comparação de conjuntos de dados entre diferentes grupos em um piscar de olhos. O gráfico representa categorias em um eixo e um valor discreto no outro. O objetivo é mostrar a relação entre os dois eixos. Os gráficos de barras também podem mostrar grandes mudanças no </a:t>
            </a:r>
            <a:r>
              <a:rPr lang="pt-BR" sz="1600" dirty="0" err="1">
                <a:latin typeface="Calibri" panose="020F0502020204030204" pitchFamily="34" charset="0"/>
                <a:ea typeface="Calibri" panose="020F0502020204030204" pitchFamily="34" charset="0"/>
                <a:cs typeface="Times New Roman" panose="02020603050405020304" pitchFamily="18" charset="0"/>
              </a:rPr>
              <a:t>dat</a:t>
            </a:r>
            <a:r>
              <a:rPr lang="pt-BR" sz="1600" dirty="0">
                <a:latin typeface="Calibri" panose="020F0502020204030204" pitchFamily="34" charset="0"/>
                <a:ea typeface="Calibri" panose="020F0502020204030204" pitchFamily="34" charset="0"/>
                <a:cs typeface="Times New Roman" panose="02020603050405020304" pitchFamily="18" charset="0"/>
              </a:rPr>
              <a:t> ao longo do tempo.
</a:t>
            </a:r>
            <a:r>
              <a:rPr lang="pt-BR" sz="2000" b="1" dirty="0">
                <a:latin typeface="Copperplate Gothic Bold" panose="020E0705020206020404" pitchFamily="34" charset="0"/>
                <a:ea typeface="Verdana" panose="020B0604030504040204" pitchFamily="34" charset="0"/>
                <a:cs typeface="Times New Roman" panose="02020603050405020304" pitchFamily="18" charset="0"/>
              </a:rPr>
              <a:t>Gráfico de linhas</a:t>
            </a:r>
          </a:p>
          <a:p>
            <a:pPr>
              <a:lnSpc>
                <a:spcPct val="107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US" sz="1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Success Rate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VS</a:t>
            </a:r>
            <a:r>
              <a:rPr lang="en-US" sz="18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Year </a:t>
            </a:r>
          </a:p>
          <a:p>
            <a:pPr lvl="0"/>
            <a:endParaRPr lang="en-US" dirty="0">
              <a:latin typeface="Calibri" panose="020F0502020204030204" pitchFamily="34" charset="0"/>
              <a:ea typeface="Calibri" panose="020F0502020204030204" pitchFamily="34" charset="0"/>
              <a:cs typeface="Times New Roman" panose="02020603050405020304" pitchFamily="18" charset="0"/>
            </a:endParaRPr>
          </a:p>
          <a:p>
            <a:pPr lvl="0"/>
            <a:r>
              <a:rPr lang="pt-BR" sz="1600" dirty="0">
                <a:latin typeface="Calibri" panose="020F0502020204030204" pitchFamily="34" charset="0"/>
                <a:ea typeface="Calibri" panose="020F0502020204030204" pitchFamily="34" charset="0"/>
                <a:cs typeface="Times New Roman" panose="02020603050405020304" pitchFamily="18" charset="0"/>
              </a:rPr>
              <a:t>Os gráficos de linhas são úteis na medida em que mostram variáveis de dados e tendências com muita clareza e podem ajudar a fazer previsões sobre os resultados de dados ainda não registrados.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a:t>
            </a:r>
          </a:p>
        </p:txBody>
      </p:sp>
      <p:pic>
        <p:nvPicPr>
          <p:cNvPr id="8" name="Imagem 7" descr="Outline&#10;">
            <a:extLst>
              <a:ext uri="{FF2B5EF4-FFF2-40B4-BE49-F238E27FC236}">
                <a16:creationId xmlns:a16="http://schemas.microsoft.com/office/drawing/2014/main" id="{221401FD-AF21-4D92-A98F-ABAB57BEC797}"/>
              </a:ext>
            </a:extLst>
          </p:cNvPr>
          <p:cNvPicPr>
            <a:picLocks noChangeAspect="1"/>
          </p:cNvPicPr>
          <p:nvPr/>
        </p:nvPicPr>
        <p:blipFill>
          <a:blip r:embed="rId4"/>
          <a:stretch>
            <a:fillRect/>
          </a:stretch>
        </p:blipFill>
        <p:spPr>
          <a:xfrm>
            <a:off x="0" y="-17237"/>
            <a:ext cx="12192000" cy="1297691"/>
          </a:xfrm>
          <a:prstGeom prst="rect">
            <a:avLst/>
          </a:prstGeom>
        </p:spPr>
      </p:pic>
      <p:sp>
        <p:nvSpPr>
          <p:cNvPr id="4" name="CaixaDeTexto 3">
            <a:extLst>
              <a:ext uri="{FF2B5EF4-FFF2-40B4-BE49-F238E27FC236}">
                <a16:creationId xmlns:a16="http://schemas.microsoft.com/office/drawing/2014/main" id="{A7CA0719-7648-414F-AEE9-29242AD7C27A}"/>
              </a:ext>
            </a:extLst>
          </p:cNvPr>
          <p:cNvSpPr txBox="1"/>
          <p:nvPr/>
        </p:nvSpPr>
        <p:spPr>
          <a:xfrm>
            <a:off x="92766" y="-17237"/>
            <a:ext cx="3485322" cy="830997"/>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6804" y="1398686"/>
            <a:ext cx="11798391" cy="5405725"/>
          </a:xfrm>
          <a:prstGeom prst="rect">
            <a:avLst/>
          </a:prstGeom>
        </p:spPr>
        <p:txBody>
          <a:bodyPr lIns="91440" tIns="45720" rIns="91440" bIns="45720" anchor="t"/>
          <a:lstStyle/>
          <a:p>
            <a:pPr marL="0" indent="0">
              <a:lnSpc>
                <a:spcPct val="100000"/>
              </a:lnSpc>
              <a:spcBef>
                <a:spcPts val="1400"/>
              </a:spcBef>
              <a:buNone/>
            </a:pPr>
            <a:r>
              <a:rPr lang="pt-BR" sz="1600" dirty="0"/>
              <a:t>Executou consultas SQL para coletar informações sobre o conjunto de dados. Por exemplo, de algumas perguntas que nos foram feitas sobre os dados sobre os quais precisávamos de informações. Quais estamos usando consultas SQL para obter as respostas no conjunto de dados </a:t>
            </a:r>
            <a:r>
              <a:rPr lang="en-US" sz="1600" dirty="0"/>
              <a:t>: </a:t>
            </a:r>
          </a:p>
          <a:p>
            <a:pPr marL="0" indent="0">
              <a:lnSpc>
                <a:spcPct val="100000"/>
              </a:lnSpc>
              <a:spcBef>
                <a:spcPts val="1400"/>
              </a:spcBef>
              <a:buNone/>
            </a:pPr>
            <a:r>
              <a:rPr lang="en-US" sz="1600" dirty="0"/>
              <a:t>• </a:t>
            </a:r>
            <a:r>
              <a:rPr lang="pt-BR" sz="1600" dirty="0"/>
              <a:t>Exibindo os nomes dos locais de lançamento exclusivos na missão espacial                                          
• Exibindo 5 registros onde os locais de lançamento começam com a </a:t>
            </a:r>
            <a:r>
              <a:rPr lang="pt-BR" sz="1600" dirty="0" err="1"/>
              <a:t>string</a:t>
            </a:r>
            <a:r>
              <a:rPr lang="pt-BR" sz="1600" dirty="0"/>
              <a:t> 'KSC' 
• Exibindo a massa total da carga útil transportada pelos propulsores lançados pela NASA (CRS) 
• Exibindo a massa média de carga útil transportada pelo </a:t>
            </a:r>
            <a:r>
              <a:rPr lang="pt-BR" sz="1600" dirty="0" err="1"/>
              <a:t>booster</a:t>
            </a:r>
            <a:r>
              <a:rPr lang="pt-BR" sz="1600" dirty="0"/>
              <a:t> versão F9 v1.1 
• Listar a data em que o resultado bem-sucedido do pouso em um navio drone foi alcançado. 
• Listando os nomes dos propulsores que têm sucesso na almofada de terra e têm massa de carga útil superior a 4000, mas inferior a 6000 
• Listar o número total de resultados bem-sucedidos e fracassados da missão 
• Listar os nomes dos </a:t>
            </a:r>
            <a:r>
              <a:rPr lang="pt-BR" sz="1600" dirty="0" err="1"/>
              <a:t>booster_versions</a:t>
            </a:r>
            <a:r>
              <a:rPr lang="pt-BR" sz="1600" dirty="0"/>
              <a:t> que carregaram a massa máxima de carga útil.
• Listando os registros que exibirão os nomes dos meses, </a:t>
            </a:r>
            <a:r>
              <a:rPr lang="pt-BR" sz="1600" dirty="0" err="1"/>
              <a:t>ilanding_outcomes</a:t>
            </a:r>
            <a:r>
              <a:rPr lang="pt-BR" sz="1600" dirty="0"/>
              <a:t> bem-sucedidos no </a:t>
            </a:r>
            <a:r>
              <a:rPr lang="pt-BR" sz="1600" dirty="0" err="1"/>
              <a:t>ground</a:t>
            </a:r>
            <a:r>
              <a:rPr lang="pt-BR" sz="1600" dirty="0"/>
              <a:t> </a:t>
            </a:r>
            <a:r>
              <a:rPr lang="pt-BR" sz="1600" dirty="0" err="1"/>
              <a:t>pad</a:t>
            </a:r>
            <a:r>
              <a:rPr lang="pt-BR" sz="1600" dirty="0"/>
              <a:t>, versões de </a:t>
            </a:r>
            <a:r>
              <a:rPr lang="pt-BR" sz="1600" dirty="0" err="1"/>
              <a:t>booster</a:t>
            </a:r>
            <a:r>
              <a:rPr lang="pt-BR" sz="1600" dirty="0"/>
              <a:t>, </a:t>
            </a:r>
            <a:r>
              <a:rPr lang="pt-BR" sz="1600" dirty="0" err="1"/>
              <a:t>launch_site</a:t>
            </a:r>
            <a:r>
              <a:rPr lang="pt-BR" sz="1600" dirty="0"/>
              <a:t> para os meses do ano de 2017 
• Classificação da contagem de </a:t>
            </a:r>
            <a:r>
              <a:rPr lang="pt-BR" sz="1600" dirty="0" err="1"/>
              <a:t>landing_outcomes</a:t>
            </a:r>
            <a:r>
              <a:rPr lang="pt-BR" sz="1600" dirty="0"/>
              <a:t> bem-sucedidas entre a data de 04/06/2010 e 2017/03/20 em ordem decrescente. 
</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598386" y="2442924"/>
            <a:ext cx="1725058"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600" b="1" u="sng" dirty="0" err="1">
                <a:solidFill>
                  <a:schemeClr val="tx1"/>
                </a:solidFill>
                <a:latin typeface="+mj-lt"/>
              </a:rPr>
              <a:t>Github</a:t>
            </a:r>
            <a:r>
              <a:rPr lang="en-US" sz="1600" b="1" u="sng" dirty="0">
                <a:solidFill>
                  <a:schemeClr val="tx1"/>
                </a:solidFill>
                <a:latin typeface="+mj-lt"/>
              </a:rPr>
              <a:t>:  </a:t>
            </a:r>
            <a:r>
              <a:rPr lang="en-US" sz="1600" b="1" u="sng" dirty="0">
                <a:solidFill>
                  <a:schemeClr val="tx1"/>
                </a:solidFill>
                <a:latin typeface="+mj-lt"/>
                <a:hlinkClick r:id="rId3"/>
              </a:rPr>
              <a:t>EDA_SQL</a:t>
            </a:r>
            <a:endParaRPr lang="en-US" sz="1600" b="1" u="sng" dirty="0">
              <a:solidFill>
                <a:schemeClr val="accent1"/>
              </a:solidFill>
              <a:latin typeface="+mj-lt"/>
            </a:endParaRPr>
          </a:p>
        </p:txBody>
      </p:sp>
      <p:pic>
        <p:nvPicPr>
          <p:cNvPr id="4" name="Imagem 3" descr="Outline&#10;">
            <a:extLst>
              <a:ext uri="{FF2B5EF4-FFF2-40B4-BE49-F238E27FC236}">
                <a16:creationId xmlns:a16="http://schemas.microsoft.com/office/drawing/2014/main" id="{01D242A7-B428-45CE-B2D4-AEB5D65A1C6E}"/>
              </a:ext>
            </a:extLst>
          </p:cNvPr>
          <p:cNvPicPr>
            <a:picLocks noChangeAspect="1"/>
          </p:cNvPicPr>
          <p:nvPr/>
        </p:nvPicPr>
        <p:blipFill>
          <a:blip r:embed="rId4"/>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F6ADB1E1-48FD-4BA2-83D4-795E54CA3DA5}"/>
              </a:ext>
            </a:extLst>
          </p:cNvPr>
          <p:cNvSpPr txBox="1"/>
          <p:nvPr/>
        </p:nvSpPr>
        <p:spPr>
          <a:xfrm>
            <a:off x="110766" y="77292"/>
            <a:ext cx="3083008" cy="461665"/>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EDA with SQL</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2899" y="1403406"/>
            <a:ext cx="11817466" cy="5352994"/>
          </a:xfrm>
          <a:prstGeom prst="rect">
            <a:avLst/>
          </a:prstGeom>
        </p:spPr>
        <p:txBody>
          <a:bodyPr>
            <a:normAutofit fontScale="25000" lnSpcReduction="20000"/>
          </a:bodyPr>
          <a:lstStyle/>
          <a:p>
            <a:pPr marL="0" indent="0">
              <a:lnSpc>
                <a:spcPct val="107000"/>
              </a:lnSpc>
              <a:spcAft>
                <a:spcPts val="800"/>
              </a:spcAft>
              <a:buNone/>
            </a:pPr>
            <a:r>
              <a:rPr lang="pt-BR" sz="6400" dirty="0">
                <a:ea typeface="Calibri" panose="020F0502020204030204" pitchFamily="34" charset="0"/>
                <a:cs typeface="Times New Roman" panose="02020603050405020304" pitchFamily="18" charset="0"/>
              </a:rPr>
              <a:t>A taxa de sucesso do lançamento pode depender de muitos fatores, como massa de carga útil, tipo de órbita e assim por diante. Também pode depender da localização e proximidade de um local de lançamento, ou seja, a posição inicial das trajetórias dos foguetes. Como os locais de lançamento exercem uma forte influência no sucesso da missão, analisamos a oposição geográfica desses pontos e entendemos sua localização. O mapa ilustra o posicionamento dos locais de lançamento CCAFS LC-40, CCAFS SLC-40, KSC LC-39A, VAFB SLC-4E. Todos os locais de lançamento não estão perto do equador, eles estão a aproximadamente 30 ° N do equador, e todos os locais de lançamento estão muito perto da costa. Observe que as postagens ocorrem apenas em um dos quatro locais de postagem, o que significa que muitos registros de postagem terão exatamente a mesma coordenação.
</a:t>
            </a:r>
            <a:r>
              <a:rPr lang="en-US" sz="5600" dirty="0">
                <a:ea typeface="Calibri" panose="020F0502020204030204" pitchFamily="34" charset="0"/>
                <a:cs typeface="Times New Roman" panose="02020603050405020304" pitchFamily="18" charset="0"/>
              </a:rPr>
              <a:t>• </a:t>
            </a:r>
            <a:r>
              <a:rPr lang="pt-BR" sz="5600" dirty="0">
                <a:ea typeface="Calibri" panose="020F0502020204030204" pitchFamily="34" charset="0"/>
                <a:cs typeface="Times New Roman" panose="02020603050405020304" pitchFamily="18" charset="0"/>
              </a:rPr>
              <a:t>Os locais de lançamento estão próximos dos caminhos-de-ferro?  Não
• Os locais de lançamento estão próximos das rodovias?  Não
• Os locais de lançamento estão próximos da costa? Sim
• Os locais de lançamento mantêm uma certa distância das cidades? Sim
• </a:t>
            </a:r>
            <a:r>
              <a:rPr lang="pt-BR" sz="5600" dirty="0" err="1">
                <a:ea typeface="Calibri" panose="020F0502020204030204" pitchFamily="34" charset="0"/>
                <a:cs typeface="Times New Roman" panose="02020603050405020304" pitchFamily="18" charset="0"/>
              </a:rPr>
              <a:t>Folium.Marker</a:t>
            </a:r>
            <a:r>
              <a:rPr lang="pt-BR" sz="5600" dirty="0">
                <a:ea typeface="Calibri" panose="020F0502020204030204" pitchFamily="34" charset="0"/>
                <a:cs typeface="Times New Roman" panose="02020603050405020304" pitchFamily="18" charset="0"/>
              </a:rPr>
              <a:t>() foi usado para criar marcas nos mapas
•</a:t>
            </a:r>
            <a:r>
              <a:rPr lang="pt-BR" sz="5600" dirty="0" err="1">
                <a:ea typeface="Calibri" panose="020F0502020204030204" pitchFamily="34" charset="0"/>
                <a:cs typeface="Times New Roman" panose="02020603050405020304" pitchFamily="18" charset="0"/>
              </a:rPr>
              <a:t>Folium</a:t>
            </a:r>
            <a:r>
              <a:rPr lang="pt-BR" sz="5600" dirty="0">
                <a:ea typeface="Calibri" panose="020F0502020204030204" pitchFamily="34" charset="0"/>
                <a:cs typeface="Times New Roman" panose="02020603050405020304" pitchFamily="18" charset="0"/>
              </a:rPr>
              <a:t>. Circle() foi usado para criar um círculo acima dos marcadores nos mapas.
•</a:t>
            </a:r>
            <a:r>
              <a:rPr lang="pt-BR" sz="5600" dirty="0" err="1">
                <a:ea typeface="Calibri" panose="020F0502020204030204" pitchFamily="34" charset="0"/>
                <a:cs typeface="Times New Roman" panose="02020603050405020304" pitchFamily="18" charset="0"/>
              </a:rPr>
              <a:t>Folium</a:t>
            </a:r>
            <a:r>
              <a:rPr lang="pt-BR" sz="5600" dirty="0">
                <a:ea typeface="Calibri" panose="020F0502020204030204" pitchFamily="34" charset="0"/>
                <a:cs typeface="Times New Roman" panose="02020603050405020304" pitchFamily="18" charset="0"/>
              </a:rPr>
              <a:t>. </a:t>
            </a:r>
            <a:r>
              <a:rPr lang="pt-BR" sz="5600" dirty="0" err="1">
                <a:ea typeface="Calibri" panose="020F0502020204030204" pitchFamily="34" charset="0"/>
                <a:cs typeface="Times New Roman" panose="02020603050405020304" pitchFamily="18" charset="0"/>
              </a:rPr>
              <a:t>Icon</a:t>
            </a:r>
            <a:r>
              <a:rPr lang="pt-BR" sz="5600" dirty="0">
                <a:ea typeface="Calibri" panose="020F0502020204030204" pitchFamily="34" charset="0"/>
                <a:cs typeface="Times New Roman" panose="02020603050405020304" pitchFamily="18" charset="0"/>
              </a:rPr>
              <a:t>() foi usado para criar um ícone nos mapas.
•</a:t>
            </a:r>
            <a:r>
              <a:rPr lang="pt-BR" sz="5600" dirty="0" err="1">
                <a:ea typeface="Calibri" panose="020F0502020204030204" pitchFamily="34" charset="0"/>
                <a:cs typeface="Times New Roman" panose="02020603050405020304" pitchFamily="18" charset="0"/>
              </a:rPr>
              <a:t>Folium</a:t>
            </a:r>
            <a:r>
              <a:rPr lang="pt-BR" sz="5600" dirty="0">
                <a:ea typeface="Calibri" panose="020F0502020204030204" pitchFamily="34" charset="0"/>
                <a:cs typeface="Times New Roman" panose="02020603050405020304" pitchFamily="18" charset="0"/>
              </a:rPr>
              <a:t>. </a:t>
            </a:r>
            <a:r>
              <a:rPr lang="pt-BR" sz="5600" dirty="0" err="1">
                <a:ea typeface="Calibri" panose="020F0502020204030204" pitchFamily="34" charset="0"/>
                <a:cs typeface="Times New Roman" panose="02020603050405020304" pitchFamily="18" charset="0"/>
              </a:rPr>
              <a:t>PolyLine</a:t>
            </a:r>
            <a:r>
              <a:rPr lang="pt-BR" sz="5600" dirty="0">
                <a:ea typeface="Calibri" panose="020F0502020204030204" pitchFamily="34" charset="0"/>
                <a:cs typeface="Times New Roman" panose="02020603050405020304" pitchFamily="18" charset="0"/>
              </a:rPr>
              <a:t>() foi usado para criar uma linha polinomial entre os pontos.
• </a:t>
            </a:r>
            <a:r>
              <a:rPr lang="pt-BR" sz="5600" dirty="0" err="1">
                <a:ea typeface="Calibri" panose="020F0502020204030204" pitchFamily="34" charset="0"/>
                <a:cs typeface="Times New Roman" panose="02020603050405020304" pitchFamily="18" charset="0"/>
              </a:rPr>
              <a:t>markerCluster</a:t>
            </a:r>
            <a:r>
              <a:rPr lang="pt-BR" sz="5600" dirty="0">
                <a:ea typeface="Calibri" panose="020F0502020204030204" pitchFamily="34" charset="0"/>
                <a:cs typeface="Times New Roman" panose="02020603050405020304" pitchFamily="18" charset="0"/>
              </a:rPr>
              <a:t>() foi usado para simplificar os mapas que contêm vários marcadores com coordenação idêntica</a:t>
            </a:r>
            <a:r>
              <a:rPr lang="pt-BR" sz="4000" dirty="0">
                <a:ea typeface="Calibri" panose="020F0502020204030204" pitchFamily="34" charset="0"/>
                <a:cs typeface="Times New Roman" panose="02020603050405020304" pitchFamily="18" charset="0"/>
              </a:rPr>
              <a:t>
</a:t>
            </a:r>
            <a:endParaRPr lang="en-US" sz="14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pt-BR" sz="14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026443" y="2958921"/>
            <a:ext cx="2835965" cy="33130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900" dirty="0" err="1">
                <a:solidFill>
                  <a:schemeClr val="tx1"/>
                </a:solidFill>
                <a:latin typeface="Abadi"/>
              </a:rPr>
              <a:t>Github</a:t>
            </a:r>
            <a:r>
              <a:rPr lang="en-US" sz="1900" dirty="0">
                <a:solidFill>
                  <a:schemeClr val="tx1"/>
                </a:solidFill>
                <a:latin typeface="Abadi"/>
              </a:rPr>
              <a:t>: </a:t>
            </a:r>
            <a:r>
              <a:rPr lang="en-US" sz="1900" dirty="0" err="1">
                <a:solidFill>
                  <a:schemeClr val="accent1"/>
                </a:solidFill>
                <a:latin typeface="Abadi"/>
                <a:hlinkClick r:id="rId3">
                  <a:extLst>
                    <a:ext uri="{A12FA001-AC4F-418D-AE19-62706E023703}">
                      <ahyp:hlinkClr xmlns:ahyp="http://schemas.microsoft.com/office/drawing/2018/hyperlinkcolor" val="tx"/>
                    </a:ext>
                  </a:extLst>
                </a:hlinkClick>
              </a:rPr>
              <a:t>Foium_maps</a:t>
            </a:r>
            <a:endParaRPr lang="en-US" sz="1900" dirty="0">
              <a:solidFill>
                <a:schemeClr val="accent1"/>
              </a:solidFill>
            </a:endParaRPr>
          </a:p>
        </p:txBody>
      </p:sp>
      <p:pic>
        <p:nvPicPr>
          <p:cNvPr id="4" name="Imagem 3" descr="Outline&#10;">
            <a:extLst>
              <a:ext uri="{FF2B5EF4-FFF2-40B4-BE49-F238E27FC236}">
                <a16:creationId xmlns:a16="http://schemas.microsoft.com/office/drawing/2014/main" id="{6BB23F81-FDF9-4B44-94EC-52378D838E94}"/>
              </a:ext>
            </a:extLst>
          </p:cNvPr>
          <p:cNvPicPr>
            <a:picLocks noChangeAspect="1"/>
          </p:cNvPicPr>
          <p:nvPr/>
        </p:nvPicPr>
        <p:blipFill>
          <a:blip r:embed="rId4"/>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6D2E24B3-D88A-4378-9315-3AC29F4952EB}"/>
              </a:ext>
            </a:extLst>
          </p:cNvPr>
          <p:cNvSpPr txBox="1"/>
          <p:nvPr/>
        </p:nvSpPr>
        <p:spPr>
          <a:xfrm>
            <a:off x="132522" y="-17237"/>
            <a:ext cx="3472069" cy="1200329"/>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Build an Interactive Map with Folium</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5371" y="1469734"/>
            <a:ext cx="10985109" cy="5009663"/>
          </a:xfrm>
          <a:prstGeom prst="rect">
            <a:avLst/>
          </a:prstGeom>
        </p:spPr>
        <p:txBody>
          <a:bodyPr vert="horz" lIns="91440" tIns="45720" rIns="91440" bIns="45720" rtlCol="0" anchor="t">
            <a:normAutofit/>
          </a:bodyPr>
          <a:lstStyle/>
          <a:p>
            <a:r>
              <a:rPr lang="pt-BR" sz="1600" dirty="0"/>
              <a:t>O painel é construído com o framework web </a:t>
            </a:r>
            <a:r>
              <a:rPr lang="pt-BR" sz="1600" dirty="0" err="1"/>
              <a:t>Flask</a:t>
            </a:r>
            <a:r>
              <a:rPr lang="pt-BR" sz="1600" dirty="0"/>
              <a:t> e Dash.
O gráfico de dispersão mostra a relação com a massa útil (Kg) para as diferentes versões de </a:t>
            </a:r>
            <a:r>
              <a:rPr lang="pt-BR" sz="1600" dirty="0" err="1"/>
              <a:t>Booster</a:t>
            </a:r>
            <a:r>
              <a:rPr lang="pt-BR" sz="1600" dirty="0"/>
              <a:t>
A base do painel interativo é mostrar a relação entre duas variáveis.
Melhor método para mostrar um padrão não linear. O intervalo de fluxo de dados, ou seja, o valor máximo e mínimo, pode ser determinado.
Gráfico de pizza mostrando o total de lançamentos para um determinado site/todos os sites
Exibir proporções relativas a várias classes de dados.
O tamanho do círculo pode ser proporcional à quantidade total que ele representa.
Os componentes Dash e </a:t>
            </a:r>
            <a:r>
              <a:rPr lang="pt-BR" sz="1600" dirty="0" err="1"/>
              <a:t>html</a:t>
            </a:r>
            <a:r>
              <a:rPr lang="pt-BR" sz="1600" dirty="0"/>
              <a:t> foram usados, pois são a coisa mais importante e quase tudo depende deles, como gráficos, tabelas, </a:t>
            </a:r>
            <a:r>
              <a:rPr lang="pt-BR" sz="1600" dirty="0" err="1"/>
              <a:t>dropdowns</a:t>
            </a:r>
            <a:r>
              <a:rPr lang="pt-BR" sz="1600" dirty="0"/>
              <a:t>, etc.
O Pandas foi usado para simplificar o trabalho criando um </a:t>
            </a:r>
            <a:r>
              <a:rPr lang="pt-BR" sz="1600" dirty="0" err="1"/>
              <a:t>dataframe</a:t>
            </a:r>
            <a:r>
              <a:rPr lang="pt-BR" sz="1600" dirty="0"/>
              <a:t>.
</a:t>
            </a:r>
            <a:r>
              <a:rPr lang="pt-BR" sz="1600" dirty="0" err="1"/>
              <a:t>Plotly</a:t>
            </a:r>
            <a:r>
              <a:rPr lang="pt-BR" sz="1600" dirty="0"/>
              <a:t> foi usado para plotar gráficos.
Gráfico de pizza e gráfico de dispersão usados para fins de plotagem.
O controle deslizante de alcance foi usado para a seleção da faixa de massa da carga útil.
A lista suspensa foi usada para sites de lançamento. </a:t>
            </a:r>
            <a:r>
              <a:rPr lang="en-US" sz="1600" b="1" u="sng" dirty="0" err="1"/>
              <a:t>Github</a:t>
            </a:r>
            <a:r>
              <a:rPr lang="en-US" sz="1600" b="1" u="sng" dirty="0">
                <a:hlinkClick r:id="rId3"/>
              </a:rPr>
              <a:t>: </a:t>
            </a:r>
            <a:r>
              <a:rPr lang="en-US" sz="1600" b="1" u="sng" dirty="0" err="1">
                <a:hlinkClick r:id="rId3"/>
              </a:rPr>
              <a:t>Dash_plotly</a:t>
            </a:r>
            <a:r>
              <a:rPr lang="en-US" sz="1600" dirty="0"/>
              <a:t> </a:t>
            </a:r>
          </a:p>
        </p:txBody>
      </p:sp>
      <p:pic>
        <p:nvPicPr>
          <p:cNvPr id="6" name="Imagem 5" descr="Outline&#10;">
            <a:extLst>
              <a:ext uri="{FF2B5EF4-FFF2-40B4-BE49-F238E27FC236}">
                <a16:creationId xmlns:a16="http://schemas.microsoft.com/office/drawing/2014/main" id="{5BC0F269-CBCF-466A-A072-C7CD727FDBC3}"/>
              </a:ext>
            </a:extLst>
          </p:cNvPr>
          <p:cNvPicPr>
            <a:picLocks noChangeAspect="1"/>
          </p:cNvPicPr>
          <p:nvPr/>
        </p:nvPicPr>
        <p:blipFill>
          <a:blip r:embed="rId4"/>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92A18DE5-08A0-404C-AC5D-B003E75EBB21}"/>
              </a:ext>
            </a:extLst>
          </p:cNvPr>
          <p:cNvSpPr txBox="1"/>
          <p:nvPr/>
        </p:nvSpPr>
        <p:spPr>
          <a:xfrm>
            <a:off x="0" y="0"/>
            <a:ext cx="3511826"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Build a Dashboard with Plotly Dash</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2294" y="1582489"/>
            <a:ext cx="10447411" cy="4938383"/>
          </a:xfrm>
          <a:prstGeom prst="rect">
            <a:avLst/>
          </a:prstGeom>
        </p:spPr>
        <p:txBody>
          <a:bodyPr>
            <a:normAutofit/>
          </a:bodyPr>
          <a:lstStyle/>
          <a:p>
            <a:r>
              <a:rPr lang="pt-BR" sz="1800" dirty="0"/>
              <a:t>No processo, continuamos a iniciar uma análise preditiva, a fim de prever se o primeiro estágio do Falcon 9 será bem-sucedido em seu pouso de retorno. O pré-processamento foi realizado nos dados, e dividimos o conjunto de dados em um conjunto de dados para treinamento, para o modelo, e um conjunto de dados para teste, para validação do mesmo modelo em questão, e lembrando que esses dados do mesmo conjunto de dados. O modelo será treinado, e a Pesquisa em Grade será aplicada, permitindo encontrar os </a:t>
            </a:r>
            <a:r>
              <a:rPr lang="pt-BR" sz="1800" dirty="0" err="1"/>
              <a:t>hiperparâmetros</a:t>
            </a:r>
            <a:r>
              <a:rPr lang="pt-BR" sz="1800" dirty="0"/>
              <a:t> que determinaram que um determinado algoritmo tem o melhor desempenho. Usando os melhores valores de </a:t>
            </a:r>
            <a:r>
              <a:rPr lang="pt-BR" sz="1800" dirty="0" err="1"/>
              <a:t>hiperparâmetros</a:t>
            </a:r>
            <a:r>
              <a:rPr lang="pt-BR" sz="1800" dirty="0"/>
              <a:t>, o modelo com a melhor precisão será determinado. Os algoritmos testados, para a confecção do modelo, foram aqueles relacionados à classificação de quais se encaixavam no problema a ser resolvido, e foram os seguintes: </a:t>
            </a:r>
            <a:r>
              <a:rPr lang="en-US" sz="1800" b="1" dirty="0"/>
              <a:t>Classifier Tree of Decision</a:t>
            </a:r>
            <a:r>
              <a:rPr lang="en-US" sz="1800" dirty="0"/>
              <a:t> , </a:t>
            </a:r>
            <a:r>
              <a:rPr lang="en-US" sz="1800" b="1" dirty="0"/>
              <a:t>Logistic Regression</a:t>
            </a:r>
            <a:r>
              <a:rPr lang="en-US" sz="1800" dirty="0"/>
              <a:t>, </a:t>
            </a:r>
            <a:r>
              <a:rPr lang="en-US" sz="1800" b="1" dirty="0"/>
              <a:t>Support Vector Machines (SVM)</a:t>
            </a:r>
            <a:r>
              <a:rPr lang="en-US" sz="1800" dirty="0"/>
              <a:t> and</a:t>
            </a:r>
            <a:r>
              <a:rPr lang="en-US" sz="1800" b="1" dirty="0"/>
              <a:t> K Nearest Neighbors (KNN).</a:t>
            </a:r>
          </a:p>
          <a:p>
            <a:r>
              <a:rPr lang="pt-BR" sz="1800" dirty="0"/>
              <a:t>Para que possamos visualizar o desempenho dos modelos, foi extraída uma Matriz de Confusão, para determinar o real valor dos erros e sucessos que os modelos testados obtiveram, as matrizes de confusão atuam através da acurácia calculada, onde atingindo os coordenadores que geraram na matriz de confusão os verdadeiros positivos (TP), os verdadeiros negativos (TN),  os falsos positivos (PF) e os falsos negativos (FN). A imagem ilustra o que é uma Matriz de Confusão.
A precisão da classificação é devida ao número de previsões corretas dividido pelo número total de previsões definidas como</a:t>
            </a:r>
            <a:r>
              <a:rPr lang="en-US" sz="1800" b="1" dirty="0"/>
              <a:t>: Accuracy = {TP+TN} / {TP+FP+TN+FN}</a:t>
            </a:r>
          </a:p>
          <a:p>
            <a:endParaRPr lang="en-US" sz="1400" dirty="0"/>
          </a:p>
        </p:txBody>
      </p:sp>
      <p:pic>
        <p:nvPicPr>
          <p:cNvPr id="8" name="Imagem 7" descr="Outline&#10;">
            <a:extLst>
              <a:ext uri="{FF2B5EF4-FFF2-40B4-BE49-F238E27FC236}">
                <a16:creationId xmlns:a16="http://schemas.microsoft.com/office/drawing/2014/main" id="{F66AC156-3D54-4F79-9BE6-57DDB6F39908}"/>
              </a:ext>
            </a:extLst>
          </p:cNvPr>
          <p:cNvPicPr>
            <a:picLocks noChangeAspect="1"/>
          </p:cNvPicPr>
          <p:nvPr/>
        </p:nvPicPr>
        <p:blipFill>
          <a:blip r:embed="rId3"/>
          <a:stretch>
            <a:fillRect/>
          </a:stretch>
        </p:blipFill>
        <p:spPr>
          <a:xfrm>
            <a:off x="0" y="-17237"/>
            <a:ext cx="12192000" cy="1297691"/>
          </a:xfrm>
          <a:prstGeom prst="rect">
            <a:avLst/>
          </a:prstGeom>
        </p:spPr>
      </p:pic>
      <p:sp>
        <p:nvSpPr>
          <p:cNvPr id="11" name="CaixaDeTexto 10">
            <a:extLst>
              <a:ext uri="{FF2B5EF4-FFF2-40B4-BE49-F238E27FC236}">
                <a16:creationId xmlns:a16="http://schemas.microsoft.com/office/drawing/2014/main" id="{E2C82A08-05DC-4F94-8595-3B40F62C6370}"/>
              </a:ext>
            </a:extLst>
          </p:cNvPr>
          <p:cNvSpPr txBox="1"/>
          <p:nvPr/>
        </p:nvSpPr>
        <p:spPr>
          <a:xfrm>
            <a:off x="106018" y="-17237"/>
            <a:ext cx="3273287" cy="1200329"/>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Predictive Analysis (Classification)</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30075" cy="2368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pt-BR" sz="2200" dirty="0">
                <a:solidFill>
                  <a:schemeClr val="accent3">
                    <a:lumMod val="25000"/>
                  </a:schemeClr>
                </a:solidFill>
                <a:latin typeface="Copperplate Gothic Bold" panose="020E0705020206020404" pitchFamily="34" charset="0"/>
              </a:rPr>
              <a:t>Resultados da análise exploratória dos dados
Demonstração de análise interativa em capturas de tela
Resultados da análise preditiva</a:t>
            </a:r>
            <a:endParaRPr lang="en-US" sz="1800" dirty="0"/>
          </a:p>
          <a:p>
            <a:pPr marL="457200" lvl="1" indent="0">
              <a:buNone/>
            </a:pPr>
            <a:endParaRPr lang="en-US" sz="1800" dirty="0"/>
          </a:p>
        </p:txBody>
      </p:sp>
      <p:pic>
        <p:nvPicPr>
          <p:cNvPr id="6" name="Imagem 5" descr="Outline&#10;">
            <a:extLst>
              <a:ext uri="{FF2B5EF4-FFF2-40B4-BE49-F238E27FC236}">
                <a16:creationId xmlns:a16="http://schemas.microsoft.com/office/drawing/2014/main" id="{10566BCC-9916-440E-8027-34DA621DCC2E}"/>
              </a:ext>
            </a:extLst>
          </p:cNvPr>
          <p:cNvPicPr>
            <a:picLocks noChangeAspect="1"/>
          </p:cNvPicPr>
          <p:nvPr/>
        </p:nvPicPr>
        <p:blipFill>
          <a:blip r:embed="rId4"/>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CF737048-A6CC-496E-A22E-63CF650FD908}"/>
              </a:ext>
            </a:extLst>
          </p:cNvPr>
          <p:cNvSpPr txBox="1"/>
          <p:nvPr/>
        </p:nvSpPr>
        <p:spPr>
          <a:xfrm>
            <a:off x="106018" y="73967"/>
            <a:ext cx="1855304" cy="461665"/>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Results</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DD6AA3A-84BC-4B81-831E-1F26E8D52B81}"/>
              </a:ext>
            </a:extLst>
          </p:cNvPr>
          <p:cNvSpPr>
            <a:spLocks noGrp="1"/>
          </p:cNvSpPr>
          <p:nvPr>
            <p:ph idx="1"/>
          </p:nvPr>
        </p:nvSpPr>
        <p:spPr>
          <a:xfrm>
            <a:off x="162560" y="1349386"/>
            <a:ext cx="11866880" cy="349555"/>
          </a:xfrm>
        </p:spPr>
        <p:txBody>
          <a:bodyPr/>
          <a:lstStyle/>
          <a:p>
            <a:pPr marL="0" indent="0">
              <a:buNone/>
            </a:pPr>
            <a:r>
              <a:rPr lang="pt-BR" sz="1600" dirty="0"/>
              <a:t>Cada local foi analisado em detalhes, para que os registros de pouso pudessem ser visualizados mais detalhadamente através de um gráfico.
</a:t>
            </a:r>
          </a:p>
        </p:txBody>
      </p:sp>
      <p:pic>
        <p:nvPicPr>
          <p:cNvPr id="6" name="Imagem 5">
            <a:extLst>
              <a:ext uri="{FF2B5EF4-FFF2-40B4-BE49-F238E27FC236}">
                <a16:creationId xmlns:a16="http://schemas.microsoft.com/office/drawing/2014/main" id="{22FC0433-E7EC-481F-BA48-4DEBE87395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2661" y="1583754"/>
            <a:ext cx="7514181" cy="3505955"/>
          </a:xfrm>
          <a:prstGeom prst="rect">
            <a:avLst/>
          </a:prstGeom>
          <a:noFill/>
          <a:ln>
            <a:noFill/>
          </a:ln>
        </p:spPr>
      </p:pic>
      <p:sp>
        <p:nvSpPr>
          <p:cNvPr id="7" name="CaixaDeTexto 6">
            <a:extLst>
              <a:ext uri="{FF2B5EF4-FFF2-40B4-BE49-F238E27FC236}">
                <a16:creationId xmlns:a16="http://schemas.microsoft.com/office/drawing/2014/main" id="{5EEB835C-AE94-40DB-91DD-A4EBE66A67F7}"/>
              </a:ext>
            </a:extLst>
          </p:cNvPr>
          <p:cNvSpPr txBox="1"/>
          <p:nvPr/>
        </p:nvSpPr>
        <p:spPr>
          <a:xfrm>
            <a:off x="162560" y="5042118"/>
            <a:ext cx="11866880" cy="1815882"/>
          </a:xfrm>
          <a:prstGeom prst="rect">
            <a:avLst/>
          </a:prstGeom>
          <a:noFill/>
        </p:spPr>
        <p:txBody>
          <a:bodyPr wrap="square" rtlCol="0">
            <a:spAutoFit/>
          </a:bodyPr>
          <a:lstStyle/>
          <a:p>
            <a:r>
              <a:rPr lang="pt-BR" sz="1600" dirty="0">
                <a:latin typeface="+mj-lt"/>
              </a:rPr>
              <a:t>O gráfico acima demonstra a relação entre o número de lançamentos, variável "</a:t>
            </a:r>
            <a:r>
              <a:rPr lang="pt-BR" sz="1600" dirty="0" err="1">
                <a:latin typeface="+mj-lt"/>
              </a:rPr>
              <a:t>FlightNumber</a:t>
            </a:r>
            <a:r>
              <a:rPr lang="pt-BR" sz="1600" dirty="0">
                <a:latin typeface="+mj-lt"/>
              </a:rPr>
              <a:t>" e o local de lançamento, variável "</a:t>
            </a:r>
            <a:r>
              <a:rPr lang="pt-BR" sz="1600" dirty="0" err="1">
                <a:latin typeface="+mj-lt"/>
              </a:rPr>
              <a:t>Launch</a:t>
            </a:r>
            <a:r>
              <a:rPr lang="pt-BR" sz="1600" dirty="0">
                <a:latin typeface="+mj-lt"/>
              </a:rPr>
              <a:t> Site", em relação ao desempenho de pouso de retorno, variável "</a:t>
            </a:r>
            <a:r>
              <a:rPr lang="pt-BR" sz="1600" dirty="0" err="1">
                <a:latin typeface="+mj-lt"/>
              </a:rPr>
              <a:t>Class</a:t>
            </a:r>
            <a:r>
              <a:rPr lang="pt-BR" sz="1600" dirty="0">
                <a:latin typeface="+mj-lt"/>
              </a:rPr>
              <a:t>"
Podemos observar que, a partir da faixa de 80 em relação ao número de lançamentos, os pousos sempre começam a ser bem-sucedidos, no entanto, antes da faixa de 80, apenas alguns lugares podemos dizer que há mais casos de sucesso do que casos malsucedidos, podemos destacar a localização VAFB SLC 4E que a partir de 20, há desembarques mais bem-sucedidos,  no entanto, a localização do CCAFS SLC 40 só começa a obter pousos bem-sucedidos a partir da pista 80 em diante.
</a:t>
            </a:r>
            <a:endParaRPr lang="pt-BR" sz="1600" b="1" dirty="0">
              <a:latin typeface="+mj-lt"/>
            </a:endParaRPr>
          </a:p>
        </p:txBody>
      </p:sp>
      <p:pic>
        <p:nvPicPr>
          <p:cNvPr id="10" name="Imagem 9" descr="Outline&#10;">
            <a:extLst>
              <a:ext uri="{FF2B5EF4-FFF2-40B4-BE49-F238E27FC236}">
                <a16:creationId xmlns:a16="http://schemas.microsoft.com/office/drawing/2014/main" id="{3E825A29-0647-4E86-9069-A817FA743718}"/>
              </a:ext>
            </a:extLst>
          </p:cNvPr>
          <p:cNvPicPr>
            <a:picLocks noChangeAspect="1"/>
          </p:cNvPicPr>
          <p:nvPr/>
        </p:nvPicPr>
        <p:blipFill>
          <a:blip r:embed="rId3"/>
          <a:stretch>
            <a:fillRect/>
          </a:stretch>
        </p:blipFill>
        <p:spPr>
          <a:xfrm>
            <a:off x="0" y="-17237"/>
            <a:ext cx="12192000" cy="1297691"/>
          </a:xfrm>
          <a:prstGeom prst="rect">
            <a:avLst/>
          </a:prstGeom>
        </p:spPr>
      </p:pic>
      <p:sp>
        <p:nvSpPr>
          <p:cNvPr id="11" name="CaixaDeTexto 10">
            <a:extLst>
              <a:ext uri="{FF2B5EF4-FFF2-40B4-BE49-F238E27FC236}">
                <a16:creationId xmlns:a16="http://schemas.microsoft.com/office/drawing/2014/main" id="{2C7A56EE-C78F-42AF-B8EA-D44F78F75A7E}"/>
              </a:ext>
            </a:extLst>
          </p:cNvPr>
          <p:cNvSpPr txBox="1"/>
          <p:nvPr/>
        </p:nvSpPr>
        <p:spPr>
          <a:xfrm>
            <a:off x="0" y="-20622"/>
            <a:ext cx="3485322"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Flight Number vs. Launch Site</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96256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1709530"/>
            <a:ext cx="6528781" cy="37245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pt-BR" sz="2200" dirty="0">
                <a:solidFill>
                  <a:schemeClr val="accent3">
                    <a:lumMod val="25000"/>
                  </a:schemeClr>
                </a:solidFill>
                <a:latin typeface="Copperplate Gothic Bold" panose="020E0705020206020404" pitchFamily="34" charset="0"/>
              </a:rPr>
              <a:t>Sumário executivo</a:t>
            </a:r>
          </a:p>
          <a:p>
            <a:pPr>
              <a:lnSpc>
                <a:spcPct val="100000"/>
              </a:lnSpc>
              <a:spcBef>
                <a:spcPts val="1400"/>
              </a:spcBef>
            </a:pPr>
            <a:r>
              <a:rPr lang="pt-BR" sz="2200" dirty="0">
                <a:solidFill>
                  <a:schemeClr val="accent3">
                    <a:lumMod val="25000"/>
                  </a:schemeClr>
                </a:solidFill>
                <a:latin typeface="Copperplate Gothic Bold" panose="020E0705020206020404" pitchFamily="34" charset="0"/>
              </a:rPr>
              <a:t>Introdução</a:t>
            </a:r>
          </a:p>
          <a:p>
            <a:pPr>
              <a:lnSpc>
                <a:spcPct val="100000"/>
              </a:lnSpc>
              <a:spcBef>
                <a:spcPts val="1400"/>
              </a:spcBef>
            </a:pPr>
            <a:r>
              <a:rPr lang="pt-BR" sz="2200" dirty="0">
                <a:solidFill>
                  <a:schemeClr val="accent3">
                    <a:lumMod val="25000"/>
                  </a:schemeClr>
                </a:solidFill>
                <a:latin typeface="Copperplate Gothic Bold" panose="020E0705020206020404" pitchFamily="34" charset="0"/>
              </a:rPr>
              <a:t>Metodologia</a:t>
            </a:r>
          </a:p>
          <a:p>
            <a:pPr>
              <a:lnSpc>
                <a:spcPct val="100000"/>
              </a:lnSpc>
              <a:spcBef>
                <a:spcPts val="1400"/>
              </a:spcBef>
            </a:pPr>
            <a:r>
              <a:rPr lang="pt-BR" sz="2200" dirty="0">
                <a:solidFill>
                  <a:schemeClr val="accent3">
                    <a:lumMod val="25000"/>
                  </a:schemeClr>
                </a:solidFill>
                <a:latin typeface="Copperplate Gothic Bold" panose="020E0705020206020404" pitchFamily="34" charset="0"/>
              </a:rPr>
              <a:t>Resultados</a:t>
            </a:r>
          </a:p>
          <a:p>
            <a:pPr>
              <a:lnSpc>
                <a:spcPct val="100000"/>
              </a:lnSpc>
              <a:spcBef>
                <a:spcPts val="1400"/>
              </a:spcBef>
            </a:pPr>
            <a:r>
              <a:rPr lang="pt-BR" sz="2200" dirty="0">
                <a:solidFill>
                  <a:schemeClr val="accent3">
                    <a:lumMod val="25000"/>
                  </a:schemeClr>
                </a:solidFill>
                <a:latin typeface="Copperplate Gothic Bold" panose="020E0705020206020404" pitchFamily="34" charset="0"/>
              </a:rPr>
              <a:t>Conclusão</a:t>
            </a:r>
          </a:p>
          <a:p>
            <a:pPr>
              <a:lnSpc>
                <a:spcPct val="100000"/>
              </a:lnSpc>
              <a:spcBef>
                <a:spcPts val="1400"/>
              </a:spcBef>
            </a:pPr>
            <a:r>
              <a:rPr lang="pt-BR" sz="2200" dirty="0">
                <a:solidFill>
                  <a:schemeClr val="accent3">
                    <a:lumMod val="25000"/>
                  </a:schemeClr>
                </a:solidFill>
                <a:latin typeface="Copperplate Gothic Bold" panose="020E0705020206020404" pitchFamily="34" charset="0"/>
              </a:rPr>
              <a:t>Apêndice</a:t>
            </a:r>
            <a:endParaRPr lang="en-US" sz="2200" dirty="0">
              <a:solidFill>
                <a:schemeClr val="accent3">
                  <a:lumMod val="25000"/>
                </a:schemeClr>
              </a:solidFill>
              <a:latin typeface="Copperplate Gothic Bold" panose="020E0705020206020404" pitchFamily="34" charset="0"/>
            </a:endParaRPr>
          </a:p>
        </p:txBody>
      </p:sp>
      <p:pic>
        <p:nvPicPr>
          <p:cNvPr id="3" name="Imagem 2" descr="Outline&#10;">
            <a:extLst>
              <a:ext uri="{FF2B5EF4-FFF2-40B4-BE49-F238E27FC236}">
                <a16:creationId xmlns:a16="http://schemas.microsoft.com/office/drawing/2014/main" id="{D52B3318-D5F2-4E3D-84A9-964F5454C866}"/>
              </a:ext>
            </a:extLst>
          </p:cNvPr>
          <p:cNvPicPr>
            <a:picLocks noChangeAspect="1"/>
          </p:cNvPicPr>
          <p:nvPr/>
        </p:nvPicPr>
        <p:blipFill>
          <a:blip r:embed="rId4"/>
          <a:stretch>
            <a:fillRect/>
          </a:stretch>
        </p:blipFill>
        <p:spPr>
          <a:xfrm>
            <a:off x="0" y="0"/>
            <a:ext cx="12192000" cy="1297691"/>
          </a:xfrm>
          <a:prstGeom prst="rect">
            <a:avLst/>
          </a:prstGeom>
        </p:spPr>
      </p:pic>
      <p:sp>
        <p:nvSpPr>
          <p:cNvPr id="5" name="CaixaDeTexto 4">
            <a:extLst>
              <a:ext uri="{FF2B5EF4-FFF2-40B4-BE49-F238E27FC236}">
                <a16:creationId xmlns:a16="http://schemas.microsoft.com/office/drawing/2014/main" id="{2E501D89-C509-4258-B82E-20D4CE236CB4}"/>
              </a:ext>
            </a:extLst>
          </p:cNvPr>
          <p:cNvSpPr txBox="1"/>
          <p:nvPr/>
        </p:nvSpPr>
        <p:spPr>
          <a:xfrm flipH="1">
            <a:off x="92766" y="0"/>
            <a:ext cx="3193576" cy="461665"/>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6816EF2B-8403-4007-ABB1-9444CE9A88E0}"/>
              </a:ext>
            </a:extLst>
          </p:cNvPr>
          <p:cNvSpPr txBox="1"/>
          <p:nvPr/>
        </p:nvSpPr>
        <p:spPr>
          <a:xfrm>
            <a:off x="0" y="1363658"/>
            <a:ext cx="12192000" cy="584775"/>
          </a:xfrm>
          <a:prstGeom prst="rect">
            <a:avLst/>
          </a:prstGeom>
          <a:noFill/>
        </p:spPr>
        <p:txBody>
          <a:bodyPr wrap="square" rtlCol="0">
            <a:spAutoFit/>
          </a:bodyPr>
          <a:lstStyle/>
          <a:p>
            <a:r>
              <a:rPr lang="pt-BR" sz="1600" dirty="0"/>
              <a:t>Também foi observado através do gráfico abaixo, se há alguma relação entre os locais de lançamento, </a:t>
            </a:r>
            <a:r>
              <a:rPr lang="en-US" sz="1600" dirty="0"/>
              <a:t>"</a:t>
            </a:r>
            <a:r>
              <a:rPr lang="en-US" sz="1600" dirty="0" err="1">
                <a:solidFill>
                  <a:schemeClr val="accent2"/>
                </a:solidFill>
              </a:rPr>
              <a:t>LaunchSite</a:t>
            </a:r>
            <a:r>
              <a:rPr lang="en-US" sz="1600" dirty="0"/>
              <a:t>" e a </a:t>
            </a:r>
            <a:r>
              <a:rPr lang="en-US" sz="1600" dirty="0" err="1"/>
              <a:t>massa</a:t>
            </a:r>
            <a:r>
              <a:rPr lang="en-US" sz="1600" dirty="0"/>
              <a:t> da carga </a:t>
            </a:r>
            <a:r>
              <a:rPr lang="en-US" sz="1600" dirty="0" err="1"/>
              <a:t>útil</a:t>
            </a:r>
            <a:r>
              <a:rPr lang="en-US" sz="1600" dirty="0"/>
              <a:t> "</a:t>
            </a:r>
            <a:r>
              <a:rPr lang="en-US" sz="1600" dirty="0" err="1">
                <a:solidFill>
                  <a:schemeClr val="accent2"/>
                </a:solidFill>
              </a:rPr>
              <a:t>PayloadMass</a:t>
            </a:r>
            <a:r>
              <a:rPr lang="en-US" sz="1600" dirty="0"/>
              <a:t>"</a:t>
            </a:r>
            <a:endParaRPr lang="pt-BR" sz="1600" dirty="0"/>
          </a:p>
        </p:txBody>
      </p:sp>
      <p:pic>
        <p:nvPicPr>
          <p:cNvPr id="11" name="Imagem 10">
            <a:extLst>
              <a:ext uri="{FF2B5EF4-FFF2-40B4-BE49-F238E27FC236}">
                <a16:creationId xmlns:a16="http://schemas.microsoft.com/office/drawing/2014/main" id="{CDEAB21D-1195-46B9-8E2C-08D9223306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7165" y="1899623"/>
            <a:ext cx="7059875" cy="3217759"/>
          </a:xfrm>
          <a:prstGeom prst="rect">
            <a:avLst/>
          </a:prstGeom>
          <a:noFill/>
          <a:ln>
            <a:noFill/>
          </a:ln>
        </p:spPr>
      </p:pic>
      <p:sp>
        <p:nvSpPr>
          <p:cNvPr id="12" name="CaixaDeTexto 11">
            <a:extLst>
              <a:ext uri="{FF2B5EF4-FFF2-40B4-BE49-F238E27FC236}">
                <a16:creationId xmlns:a16="http://schemas.microsoft.com/office/drawing/2014/main" id="{2B028349-566B-4C9D-B193-E77BC88512DD}"/>
              </a:ext>
            </a:extLst>
          </p:cNvPr>
          <p:cNvSpPr txBox="1"/>
          <p:nvPr/>
        </p:nvSpPr>
        <p:spPr>
          <a:xfrm>
            <a:off x="0" y="5138414"/>
            <a:ext cx="12192000" cy="1815882"/>
          </a:xfrm>
          <a:prstGeom prst="rect">
            <a:avLst/>
          </a:prstGeom>
          <a:noFill/>
        </p:spPr>
        <p:txBody>
          <a:bodyPr wrap="square" rtlCol="0">
            <a:spAutoFit/>
          </a:bodyPr>
          <a:lstStyle/>
          <a:p>
            <a:r>
              <a:rPr lang="pt-BR" sz="1400" dirty="0"/>
              <a:t>Pode ser visto no gráfico </a:t>
            </a:r>
            <a:r>
              <a:rPr lang="pt-BR" sz="1400" dirty="0" err="1"/>
              <a:t>LaunchSite</a:t>
            </a:r>
            <a:r>
              <a:rPr lang="pt-BR" sz="1400" dirty="0"/>
              <a:t> </a:t>
            </a:r>
            <a:r>
              <a:rPr lang="pt-BR" sz="1400" dirty="0" err="1"/>
              <a:t>vs</a:t>
            </a:r>
            <a:r>
              <a:rPr lang="pt-BR" sz="1400" dirty="0"/>
              <a:t> </a:t>
            </a:r>
            <a:r>
              <a:rPr lang="pt-BR" sz="1400" dirty="0" err="1"/>
              <a:t>PayloadMass</a:t>
            </a:r>
            <a:r>
              <a:rPr lang="pt-BR" sz="1400" dirty="0"/>
              <a:t> que, para lançamentos localizados no local VAFB-SLC 4E, não há foguetes lançados para uma massa de carga útil superior a 10.000. Conclui-se também que este mesmo local tem, em quase todos os seus registros, os desembarques mais bem sucedidos entre cargas de 0 a perto de 10.000. O site KSC LC 39A não possui lançamentos com cargas úteis de 0 a 2.000, apenas acima, mas observe que, como todos os lançamentos realizados com cargas úteis acima de 2.000 e abaixo de 6.000, praticamente todos os pousos de retorno foram bem-sucedidos, e isso se repete entre cargas acima de 9.000 e abaixo de 16.000. O site CCAFS SLC 40 não possui lançamentos entre cargas acima de 8.000 e abaixo de 12.000, e entre as faixas de carga abaixo de 8.000 carga de massa, não é possível obter uma definição exata sobre a influência do peso com o local de lançamento, no entanto, acima de 12.000 massa de carga, este local obteve praticamente todos os lançamentos, o retorno foi bem sucedido
</a:t>
            </a:r>
          </a:p>
        </p:txBody>
      </p:sp>
      <p:pic>
        <p:nvPicPr>
          <p:cNvPr id="8" name="Imagem 7" descr="Outline&#10;">
            <a:extLst>
              <a:ext uri="{FF2B5EF4-FFF2-40B4-BE49-F238E27FC236}">
                <a16:creationId xmlns:a16="http://schemas.microsoft.com/office/drawing/2014/main" id="{964A8D90-4FEF-4BC5-9B39-A189405BA418}"/>
              </a:ext>
            </a:extLst>
          </p:cNvPr>
          <p:cNvPicPr>
            <a:picLocks noChangeAspect="1"/>
          </p:cNvPicPr>
          <p:nvPr/>
        </p:nvPicPr>
        <p:blipFill>
          <a:blip r:embed="rId3"/>
          <a:stretch>
            <a:fillRect/>
          </a:stretch>
        </p:blipFill>
        <p:spPr>
          <a:xfrm>
            <a:off x="0" y="-17237"/>
            <a:ext cx="12192000" cy="1297691"/>
          </a:xfrm>
          <a:prstGeom prst="rect">
            <a:avLst/>
          </a:prstGeom>
        </p:spPr>
      </p:pic>
      <p:sp>
        <p:nvSpPr>
          <p:cNvPr id="5" name="CaixaDeTexto 4">
            <a:extLst>
              <a:ext uri="{FF2B5EF4-FFF2-40B4-BE49-F238E27FC236}">
                <a16:creationId xmlns:a16="http://schemas.microsoft.com/office/drawing/2014/main" id="{97B34DE3-6D4C-44D5-AAB9-E4638023744A}"/>
              </a:ext>
            </a:extLst>
          </p:cNvPr>
          <p:cNvSpPr txBox="1"/>
          <p:nvPr/>
        </p:nvSpPr>
        <p:spPr>
          <a:xfrm>
            <a:off x="92766" y="45944"/>
            <a:ext cx="3352799" cy="830997"/>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Payload vs. Launch Site</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09270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09F5FCC-BA04-412D-8376-C1FFAB5FAADC}"/>
              </a:ext>
            </a:extLst>
          </p:cNvPr>
          <p:cNvSpPr>
            <a:spLocks noGrp="1"/>
          </p:cNvSpPr>
          <p:nvPr>
            <p:ph idx="1"/>
          </p:nvPr>
        </p:nvSpPr>
        <p:spPr>
          <a:xfrm>
            <a:off x="155271" y="1429762"/>
            <a:ext cx="11688417" cy="465154"/>
          </a:xfrm>
        </p:spPr>
        <p:txBody>
          <a:bodyPr/>
          <a:lstStyle/>
          <a:p>
            <a:pPr marL="0" indent="0">
              <a:buNone/>
            </a:pPr>
            <a:r>
              <a:rPr lang="pt-BR" sz="1600" dirty="0">
                <a:latin typeface="+mj-lt"/>
              </a:rPr>
              <a:t>Em seguida, analisou-se visualmente se há alguma relação entre a taxa de sucesso e o tipo de órbita, como mostra o gráfico. </a:t>
            </a:r>
            <a:r>
              <a:rPr lang="en-US" sz="1600" dirty="0">
                <a:latin typeface="+mj-lt"/>
              </a:rPr>
              <a:t>“</a:t>
            </a:r>
            <a:r>
              <a:rPr lang="en-US" sz="1600" dirty="0">
                <a:solidFill>
                  <a:schemeClr val="accent2"/>
                </a:solidFill>
                <a:latin typeface="+mj-lt"/>
              </a:rPr>
              <a:t>Success Rate</a:t>
            </a:r>
            <a:r>
              <a:rPr lang="en-US" sz="1600" dirty="0">
                <a:latin typeface="+mj-lt"/>
              </a:rPr>
              <a:t>” vs “</a:t>
            </a:r>
            <a:r>
              <a:rPr lang="en-US" sz="1600" dirty="0">
                <a:solidFill>
                  <a:schemeClr val="accent2"/>
                </a:solidFill>
                <a:latin typeface="+mj-lt"/>
              </a:rPr>
              <a:t>Orbit</a:t>
            </a:r>
            <a:r>
              <a:rPr lang="en-US" sz="1600" dirty="0">
                <a:latin typeface="+mj-lt"/>
              </a:rPr>
              <a:t>”</a:t>
            </a:r>
            <a:endParaRPr lang="pt-BR" sz="1600" dirty="0">
              <a:latin typeface="+mj-lt"/>
            </a:endParaRPr>
          </a:p>
        </p:txBody>
      </p:sp>
      <p:sp>
        <p:nvSpPr>
          <p:cNvPr id="6" name="CaixaDeTexto 5">
            <a:extLst>
              <a:ext uri="{FF2B5EF4-FFF2-40B4-BE49-F238E27FC236}">
                <a16:creationId xmlns:a16="http://schemas.microsoft.com/office/drawing/2014/main" id="{936A306E-731C-48AC-8853-BB5923FD2E09}"/>
              </a:ext>
            </a:extLst>
          </p:cNvPr>
          <p:cNvSpPr txBox="1"/>
          <p:nvPr/>
        </p:nvSpPr>
        <p:spPr>
          <a:xfrm>
            <a:off x="1473199" y="6282426"/>
            <a:ext cx="9672321" cy="338554"/>
          </a:xfrm>
          <a:prstGeom prst="rect">
            <a:avLst/>
          </a:prstGeom>
          <a:noFill/>
        </p:spPr>
        <p:txBody>
          <a:bodyPr wrap="square" rtlCol="0">
            <a:spAutoFit/>
          </a:bodyPr>
          <a:lstStyle/>
          <a:p>
            <a:r>
              <a:rPr lang="pt-BR" sz="1600" dirty="0">
                <a:latin typeface="+mj-lt"/>
              </a:rPr>
              <a:t>Na análise gráfica, nota-se que as órbitas com maior taxa de sucesso estão entre as órbitas. </a:t>
            </a:r>
            <a:r>
              <a:rPr lang="en-US" sz="1600" dirty="0">
                <a:latin typeface="+mj-lt"/>
              </a:rPr>
              <a:t>``</a:t>
            </a:r>
            <a:r>
              <a:rPr lang="en-US" sz="1600" b="1" u="sng" dirty="0">
                <a:latin typeface="+mj-lt"/>
              </a:rPr>
              <a:t>ES-L1</a:t>
            </a:r>
            <a:r>
              <a:rPr lang="en-US" sz="1600" u="sng" dirty="0">
                <a:latin typeface="+mj-lt"/>
              </a:rPr>
              <a:t>, </a:t>
            </a:r>
            <a:r>
              <a:rPr lang="en-US" sz="1600" b="1" u="sng" dirty="0">
                <a:latin typeface="+mj-lt"/>
              </a:rPr>
              <a:t>GEO</a:t>
            </a:r>
            <a:r>
              <a:rPr lang="en-US" sz="1600" u="sng" dirty="0">
                <a:latin typeface="+mj-lt"/>
              </a:rPr>
              <a:t>, </a:t>
            </a:r>
            <a:r>
              <a:rPr lang="en-US" sz="1600" b="1" u="sng" dirty="0">
                <a:latin typeface="+mj-lt"/>
              </a:rPr>
              <a:t>HEO</a:t>
            </a:r>
            <a:r>
              <a:rPr lang="en-US" sz="1600" u="sng" dirty="0">
                <a:latin typeface="+mj-lt"/>
              </a:rPr>
              <a:t>, </a:t>
            </a:r>
            <a:r>
              <a:rPr lang="en-US" sz="1600" b="1" u="sng" dirty="0">
                <a:latin typeface="+mj-lt"/>
              </a:rPr>
              <a:t>SSO</a:t>
            </a:r>
            <a:r>
              <a:rPr lang="en-US" sz="1600" dirty="0">
                <a:latin typeface="+mj-lt"/>
              </a:rPr>
              <a:t>``</a:t>
            </a:r>
            <a:endParaRPr lang="pt-BR" sz="1600" dirty="0">
              <a:latin typeface="+mj-lt"/>
            </a:endParaRPr>
          </a:p>
        </p:txBody>
      </p:sp>
      <p:pic>
        <p:nvPicPr>
          <p:cNvPr id="7" name="Imagem 6">
            <a:extLst>
              <a:ext uri="{FF2B5EF4-FFF2-40B4-BE49-F238E27FC236}">
                <a16:creationId xmlns:a16="http://schemas.microsoft.com/office/drawing/2014/main" id="{7649A660-BFBA-4280-82BC-804FA00640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7065" y="1803476"/>
            <a:ext cx="5316535" cy="4309673"/>
          </a:xfrm>
          <a:prstGeom prst="rect">
            <a:avLst/>
          </a:prstGeom>
          <a:noFill/>
          <a:ln>
            <a:noFill/>
          </a:ln>
        </p:spPr>
      </p:pic>
      <p:pic>
        <p:nvPicPr>
          <p:cNvPr id="10" name="Imagem 9" descr="Outline&#10;">
            <a:extLst>
              <a:ext uri="{FF2B5EF4-FFF2-40B4-BE49-F238E27FC236}">
                <a16:creationId xmlns:a16="http://schemas.microsoft.com/office/drawing/2014/main" id="{BC8E1C3E-49D1-4616-A397-78DCE4A65878}"/>
              </a:ext>
            </a:extLst>
          </p:cNvPr>
          <p:cNvPicPr>
            <a:picLocks noChangeAspect="1"/>
          </p:cNvPicPr>
          <p:nvPr/>
        </p:nvPicPr>
        <p:blipFill>
          <a:blip r:embed="rId3"/>
          <a:stretch>
            <a:fillRect/>
          </a:stretch>
        </p:blipFill>
        <p:spPr>
          <a:xfrm>
            <a:off x="0" y="-17237"/>
            <a:ext cx="12192000" cy="1297691"/>
          </a:xfrm>
          <a:prstGeom prst="rect">
            <a:avLst/>
          </a:prstGeom>
        </p:spPr>
      </p:pic>
      <p:sp>
        <p:nvSpPr>
          <p:cNvPr id="11" name="CaixaDeTexto 10">
            <a:extLst>
              <a:ext uri="{FF2B5EF4-FFF2-40B4-BE49-F238E27FC236}">
                <a16:creationId xmlns:a16="http://schemas.microsoft.com/office/drawing/2014/main" id="{39C7CC4E-4607-470E-BEB4-CC4558BBA64D}"/>
              </a:ext>
            </a:extLst>
          </p:cNvPr>
          <p:cNvSpPr txBox="1"/>
          <p:nvPr/>
        </p:nvSpPr>
        <p:spPr>
          <a:xfrm>
            <a:off x="106017" y="-4976"/>
            <a:ext cx="3591339"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Success Rate vs. Orbit Type</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225548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E7360EE-E6D8-49DF-80F7-F0A961A37F1A}"/>
              </a:ext>
            </a:extLst>
          </p:cNvPr>
          <p:cNvSpPr>
            <a:spLocks noGrp="1"/>
          </p:cNvSpPr>
          <p:nvPr>
            <p:ph idx="1"/>
          </p:nvPr>
        </p:nvSpPr>
        <p:spPr>
          <a:xfrm>
            <a:off x="193040" y="1396356"/>
            <a:ext cx="11887200" cy="526648"/>
          </a:xfrm>
        </p:spPr>
        <p:txBody>
          <a:bodyPr/>
          <a:lstStyle/>
          <a:p>
            <a:pPr marL="0" indent="0">
              <a:buNone/>
            </a:pPr>
            <a:r>
              <a:rPr lang="pt-BR" sz="1600" dirty="0">
                <a:latin typeface="+mj-lt"/>
              </a:rPr>
              <a:t>Para continuar analisando a variável "Órbita", a relação entre as órbitas e o número de lançamentos foi observada, o </a:t>
            </a:r>
            <a:r>
              <a:rPr lang="en-US" sz="1600" dirty="0">
                <a:latin typeface="+mj-lt"/>
              </a:rPr>
              <a:t>“</a:t>
            </a:r>
            <a:r>
              <a:rPr lang="en-US" sz="1600" dirty="0" err="1">
                <a:solidFill>
                  <a:schemeClr val="accent2"/>
                </a:solidFill>
                <a:latin typeface="+mj-lt"/>
              </a:rPr>
              <a:t>FlightNumber</a:t>
            </a:r>
            <a:r>
              <a:rPr lang="en-US" sz="1600" dirty="0">
                <a:latin typeface="+mj-lt"/>
              </a:rPr>
              <a:t>” </a:t>
            </a:r>
            <a:r>
              <a:rPr lang="en-US" sz="1600" dirty="0" err="1">
                <a:latin typeface="+mj-lt"/>
              </a:rPr>
              <a:t>variável</a:t>
            </a:r>
            <a:r>
              <a:rPr lang="en-US" sz="1600" dirty="0">
                <a:latin typeface="+mj-lt"/>
              </a:rPr>
              <a:t>.</a:t>
            </a:r>
            <a:endParaRPr lang="pt-BR" sz="1600" dirty="0">
              <a:latin typeface="+mj-lt"/>
            </a:endParaRPr>
          </a:p>
        </p:txBody>
      </p:sp>
      <p:pic>
        <p:nvPicPr>
          <p:cNvPr id="6" name="Imagem 5">
            <a:extLst>
              <a:ext uri="{FF2B5EF4-FFF2-40B4-BE49-F238E27FC236}">
                <a16:creationId xmlns:a16="http://schemas.microsoft.com/office/drawing/2014/main" id="{1BF4826F-179C-4DD1-AB88-A2711BFEFB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9700" y="1790924"/>
            <a:ext cx="7440229" cy="2848972"/>
          </a:xfrm>
          <a:prstGeom prst="rect">
            <a:avLst/>
          </a:prstGeom>
          <a:noFill/>
          <a:ln>
            <a:noFill/>
          </a:ln>
        </p:spPr>
      </p:pic>
      <p:sp>
        <p:nvSpPr>
          <p:cNvPr id="7" name="CaixaDeTexto 6">
            <a:extLst>
              <a:ext uri="{FF2B5EF4-FFF2-40B4-BE49-F238E27FC236}">
                <a16:creationId xmlns:a16="http://schemas.microsoft.com/office/drawing/2014/main" id="{15828DA3-80BD-44C2-903E-754F82989045}"/>
              </a:ext>
            </a:extLst>
          </p:cNvPr>
          <p:cNvSpPr txBox="1"/>
          <p:nvPr/>
        </p:nvSpPr>
        <p:spPr>
          <a:xfrm>
            <a:off x="245165" y="4614524"/>
            <a:ext cx="11701669" cy="2188356"/>
          </a:xfrm>
          <a:prstGeom prst="rect">
            <a:avLst/>
          </a:prstGeom>
          <a:noFill/>
        </p:spPr>
        <p:txBody>
          <a:bodyPr wrap="square" rtlCol="0">
            <a:spAutoFit/>
          </a:bodyPr>
          <a:lstStyle/>
          <a:p>
            <a:pPr>
              <a:lnSpc>
                <a:spcPct val="107000"/>
              </a:lnSpc>
              <a:spcAft>
                <a:spcPts val="800"/>
              </a:spcAft>
            </a:pPr>
            <a:r>
              <a:rPr lang="pt-BR" sz="1600" dirty="0">
                <a:latin typeface="+mj-lt"/>
                <a:ea typeface="Calibri" panose="020F0502020204030204" pitchFamily="34" charset="0"/>
                <a:cs typeface="Times New Roman" panose="02020603050405020304" pitchFamily="18" charset="0"/>
              </a:rPr>
              <a:t>A partir da Órbita LEO pode-se observar que, acima do número de voos 10 e abaixo de 40, todos os pousos de retorno foram bem-sucedidos, mas abaixo dele foi o oposto. A </a:t>
            </a:r>
            <a:r>
              <a:rPr lang="pt-BR" sz="1600" dirty="0" err="1">
                <a:latin typeface="+mj-lt"/>
                <a:ea typeface="Calibri" panose="020F0502020204030204" pitchFamily="34" charset="0"/>
                <a:cs typeface="Times New Roman" panose="02020603050405020304" pitchFamily="18" charset="0"/>
              </a:rPr>
              <a:t>Orbit</a:t>
            </a:r>
            <a:r>
              <a:rPr lang="pt-BR" sz="1600" dirty="0">
                <a:latin typeface="+mj-lt"/>
                <a:ea typeface="Calibri" panose="020F0502020204030204" pitchFamily="34" charset="0"/>
                <a:cs typeface="Times New Roman" panose="02020603050405020304" pitchFamily="18" charset="0"/>
              </a:rPr>
              <a:t> ISS só conseguiu retornar pousos acima de 20 e abaixo de 45 números de voo, e também acima de 60. O </a:t>
            </a:r>
            <a:r>
              <a:rPr lang="pt-BR" sz="1600" dirty="0" err="1">
                <a:latin typeface="+mj-lt"/>
                <a:ea typeface="Calibri" panose="020F0502020204030204" pitchFamily="34" charset="0"/>
                <a:cs typeface="Times New Roman" panose="02020603050405020304" pitchFamily="18" charset="0"/>
              </a:rPr>
              <a:t>Orbit</a:t>
            </a:r>
            <a:r>
              <a:rPr lang="pt-BR" sz="1600" dirty="0">
                <a:latin typeface="+mj-lt"/>
                <a:ea typeface="Calibri" panose="020F0502020204030204" pitchFamily="34" charset="0"/>
                <a:cs typeface="Times New Roman" panose="02020603050405020304" pitchFamily="18" charset="0"/>
              </a:rPr>
              <a:t> PO, acima de 20 números de voo, tem uma taxa de sucesso maior em relação a pousos de retorno malsucedidos. Na órbita GTO não é possível obter uma leitura precisa, pois os dados não mostram homogeneidade na classe resultante. ES </a:t>
            </a:r>
            <a:r>
              <a:rPr lang="pt-BR" sz="1600" dirty="0" err="1">
                <a:latin typeface="+mj-lt"/>
                <a:ea typeface="Calibri" panose="020F0502020204030204" pitchFamily="34" charset="0"/>
                <a:cs typeface="Times New Roman" panose="02020603050405020304" pitchFamily="18" charset="0"/>
              </a:rPr>
              <a:t>Orbit</a:t>
            </a:r>
            <a:r>
              <a:rPr lang="pt-BR" sz="1600" dirty="0">
                <a:latin typeface="+mj-lt"/>
                <a:ea typeface="Calibri" panose="020F0502020204030204" pitchFamily="34" charset="0"/>
                <a:cs typeface="Times New Roman" panose="02020603050405020304" pitchFamily="18" charset="0"/>
              </a:rPr>
              <a:t> – L1 Há um único lançamento abaixo do voo número 20, e este com uma taxa de pouso de retorno bem-sucedida. Todos os lançamentos da </a:t>
            </a:r>
            <a:r>
              <a:rPr lang="pt-BR" sz="1600" dirty="0" err="1">
                <a:latin typeface="+mj-lt"/>
                <a:ea typeface="Calibri" panose="020F0502020204030204" pitchFamily="34" charset="0"/>
                <a:cs typeface="Times New Roman" panose="02020603050405020304" pitchFamily="18" charset="0"/>
              </a:rPr>
              <a:t>Orbit</a:t>
            </a:r>
            <a:r>
              <a:rPr lang="pt-BR" sz="1600" dirty="0">
                <a:latin typeface="+mj-lt"/>
                <a:ea typeface="Calibri" panose="020F0502020204030204" pitchFamily="34" charset="0"/>
                <a:cs typeface="Times New Roman" panose="02020603050405020304" pitchFamily="18" charset="0"/>
              </a:rPr>
              <a:t> SSO foram bem sucedidos no pouso de retorno, isso sugere uma forte relação entre o número de voos e a </a:t>
            </a:r>
            <a:r>
              <a:rPr lang="pt-BR" sz="1600" dirty="0" err="1">
                <a:latin typeface="+mj-lt"/>
                <a:ea typeface="Calibri" panose="020F0502020204030204" pitchFamily="34" charset="0"/>
                <a:cs typeface="Times New Roman" panose="02020603050405020304" pitchFamily="18" charset="0"/>
              </a:rPr>
              <a:t>Orbit</a:t>
            </a:r>
            <a:r>
              <a:rPr lang="pt-BR" sz="1600" dirty="0">
                <a:latin typeface="+mj-lt"/>
                <a:ea typeface="Calibri" panose="020F0502020204030204" pitchFamily="34" charset="0"/>
                <a:cs typeface="Times New Roman" panose="02020603050405020304" pitchFamily="18" charset="0"/>
              </a:rPr>
              <a:t> em questão. As órbitas MEO, VLEO, SO e GEO não têm um registro de pouso de retorno abaixo do número de voos 60, apenas acima, e pode-se ver que há uma relação entre as variáveis </a:t>
            </a:r>
            <a:r>
              <a:rPr lang="en-US" sz="1600" dirty="0">
                <a:effectLst/>
                <a:latin typeface="+mj-lt"/>
                <a:ea typeface="Calibri" panose="020F0502020204030204" pitchFamily="34" charset="0"/>
                <a:cs typeface="Times New Roman" panose="02020603050405020304" pitchFamily="18" charset="0"/>
              </a:rPr>
              <a:t>“</a:t>
            </a:r>
            <a:r>
              <a:rPr lang="en-US" sz="1600" dirty="0">
                <a:solidFill>
                  <a:schemeClr val="accent2"/>
                </a:solidFill>
                <a:effectLst/>
                <a:latin typeface="+mj-lt"/>
                <a:ea typeface="Calibri" panose="020F0502020204030204" pitchFamily="34" charset="0"/>
                <a:cs typeface="Times New Roman" panose="02020603050405020304" pitchFamily="18" charset="0"/>
              </a:rPr>
              <a:t>Flight Number</a:t>
            </a:r>
            <a:r>
              <a:rPr lang="en-US" sz="1600" dirty="0">
                <a:effectLst/>
                <a:latin typeface="+mj-lt"/>
                <a:ea typeface="Calibri" panose="020F0502020204030204" pitchFamily="34" charset="0"/>
                <a:cs typeface="Times New Roman" panose="02020603050405020304" pitchFamily="18" charset="0"/>
              </a:rPr>
              <a:t>” vs “</a:t>
            </a:r>
            <a:r>
              <a:rPr lang="en-US" sz="1600" dirty="0">
                <a:solidFill>
                  <a:schemeClr val="accent2"/>
                </a:solidFill>
                <a:effectLst/>
                <a:latin typeface="+mj-lt"/>
                <a:ea typeface="Calibri" panose="020F0502020204030204" pitchFamily="34" charset="0"/>
                <a:cs typeface="Times New Roman" panose="02020603050405020304" pitchFamily="18" charset="0"/>
              </a:rPr>
              <a:t>Orbit</a:t>
            </a:r>
            <a:r>
              <a:rPr lang="en-US" sz="1600" dirty="0">
                <a:effectLst/>
                <a:latin typeface="+mj-lt"/>
                <a:ea typeface="Calibri" panose="020F0502020204030204" pitchFamily="34" charset="0"/>
                <a:cs typeface="Times New Roman" panose="02020603050405020304" pitchFamily="18" charset="0"/>
              </a:rPr>
              <a:t>”.</a:t>
            </a:r>
            <a:endParaRPr lang="pt-BR" sz="1600" dirty="0">
              <a:effectLst/>
              <a:latin typeface="+mj-lt"/>
              <a:ea typeface="Calibri" panose="020F0502020204030204" pitchFamily="34" charset="0"/>
              <a:cs typeface="Times New Roman" panose="02020603050405020304" pitchFamily="18" charset="0"/>
            </a:endParaRPr>
          </a:p>
        </p:txBody>
      </p:sp>
      <p:pic>
        <p:nvPicPr>
          <p:cNvPr id="10" name="Imagem 9" descr="Outline&#10;">
            <a:extLst>
              <a:ext uri="{FF2B5EF4-FFF2-40B4-BE49-F238E27FC236}">
                <a16:creationId xmlns:a16="http://schemas.microsoft.com/office/drawing/2014/main" id="{0B1043B7-0BCF-426C-8129-1D4DFA679AB4}"/>
              </a:ext>
            </a:extLst>
          </p:cNvPr>
          <p:cNvPicPr>
            <a:picLocks noChangeAspect="1"/>
          </p:cNvPicPr>
          <p:nvPr/>
        </p:nvPicPr>
        <p:blipFill>
          <a:blip r:embed="rId3"/>
          <a:stretch>
            <a:fillRect/>
          </a:stretch>
        </p:blipFill>
        <p:spPr>
          <a:xfrm>
            <a:off x="0" y="-17237"/>
            <a:ext cx="12192000" cy="1297691"/>
          </a:xfrm>
          <a:prstGeom prst="rect">
            <a:avLst/>
          </a:prstGeom>
        </p:spPr>
      </p:pic>
      <p:sp>
        <p:nvSpPr>
          <p:cNvPr id="11" name="CaixaDeTexto 10">
            <a:extLst>
              <a:ext uri="{FF2B5EF4-FFF2-40B4-BE49-F238E27FC236}">
                <a16:creationId xmlns:a16="http://schemas.microsoft.com/office/drawing/2014/main" id="{C445721D-FD99-4517-AC08-90B72C166772}"/>
              </a:ext>
            </a:extLst>
          </p:cNvPr>
          <p:cNvSpPr txBox="1"/>
          <p:nvPr/>
        </p:nvSpPr>
        <p:spPr>
          <a:xfrm>
            <a:off x="106017" y="55120"/>
            <a:ext cx="3458817"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Orbit Type vs. Flight Number </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555464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23600DD-C61F-4782-9E75-1CA432709B1B}"/>
              </a:ext>
            </a:extLst>
          </p:cNvPr>
          <p:cNvSpPr>
            <a:spLocks noGrp="1"/>
          </p:cNvSpPr>
          <p:nvPr>
            <p:ph idx="1"/>
          </p:nvPr>
        </p:nvSpPr>
        <p:spPr>
          <a:xfrm>
            <a:off x="238539" y="1393599"/>
            <a:ext cx="7664615" cy="370989"/>
          </a:xfrm>
        </p:spPr>
        <p:txBody>
          <a:bodyPr/>
          <a:lstStyle/>
          <a:p>
            <a:pPr marL="0" indent="0">
              <a:buNone/>
            </a:pPr>
            <a:r>
              <a:rPr lang="pt-BR" sz="1600" dirty="0">
                <a:latin typeface="+mj-lt"/>
                <a:ea typeface="Calibri" panose="020F0502020204030204" pitchFamily="34" charset="0"/>
                <a:cs typeface="Times New Roman" panose="02020603050405020304" pitchFamily="18" charset="0"/>
              </a:rPr>
              <a:t>E, da mesma forma, analisou se havia relação entre as variáveis. </a:t>
            </a:r>
            <a:r>
              <a:rPr lang="en-US" sz="1600" dirty="0">
                <a:effectLst/>
                <a:latin typeface="+mj-lt"/>
                <a:ea typeface="Calibri" panose="020F0502020204030204" pitchFamily="34" charset="0"/>
                <a:cs typeface="Times New Roman" panose="02020603050405020304" pitchFamily="18" charset="0"/>
              </a:rPr>
              <a:t>"</a:t>
            </a:r>
            <a:r>
              <a:rPr lang="en-US" sz="1600" dirty="0">
                <a:solidFill>
                  <a:schemeClr val="accent2"/>
                </a:solidFill>
                <a:effectLst/>
                <a:latin typeface="+mj-lt"/>
                <a:ea typeface="Calibri" panose="020F0502020204030204" pitchFamily="34" charset="0"/>
                <a:cs typeface="Times New Roman" panose="02020603050405020304" pitchFamily="18" charset="0"/>
              </a:rPr>
              <a:t>Orbit</a:t>
            </a:r>
            <a:r>
              <a:rPr lang="en-US" sz="1600" dirty="0">
                <a:effectLst/>
                <a:latin typeface="+mj-lt"/>
                <a:ea typeface="Calibri" panose="020F0502020204030204" pitchFamily="34" charset="0"/>
                <a:cs typeface="Times New Roman" panose="02020603050405020304" pitchFamily="18" charset="0"/>
              </a:rPr>
              <a:t>" vs "</a:t>
            </a:r>
            <a:r>
              <a:rPr lang="en-US" sz="1600" dirty="0" err="1">
                <a:solidFill>
                  <a:schemeClr val="accent2"/>
                </a:solidFill>
                <a:effectLst/>
                <a:latin typeface="+mj-lt"/>
                <a:ea typeface="Calibri" panose="020F0502020204030204" pitchFamily="34" charset="0"/>
                <a:cs typeface="Times New Roman" panose="02020603050405020304" pitchFamily="18" charset="0"/>
              </a:rPr>
              <a:t>PayloadMass</a:t>
            </a:r>
            <a:r>
              <a:rPr lang="en-US" sz="1600" dirty="0">
                <a:effectLst/>
                <a:latin typeface="+mj-lt"/>
                <a:ea typeface="Calibri" panose="020F0502020204030204" pitchFamily="34" charset="0"/>
                <a:cs typeface="Times New Roman" panose="02020603050405020304" pitchFamily="18" charset="0"/>
              </a:rPr>
              <a:t>":</a:t>
            </a:r>
            <a:endParaRPr lang="pt-BR" sz="1600" dirty="0">
              <a:effectLst/>
              <a:latin typeface="+mj-lt"/>
              <a:ea typeface="Calibri" panose="020F0502020204030204" pitchFamily="34" charset="0"/>
              <a:cs typeface="Times New Roman" panose="02020603050405020304" pitchFamily="18" charset="0"/>
            </a:endParaRPr>
          </a:p>
          <a:p>
            <a:pPr marL="0" indent="0">
              <a:buNone/>
            </a:pPr>
            <a:endParaRPr lang="pt-BR" dirty="0"/>
          </a:p>
          <a:p>
            <a:pPr marL="0" indent="0">
              <a:buNone/>
            </a:pPr>
            <a:endParaRPr lang="pt-BR" dirty="0"/>
          </a:p>
          <a:p>
            <a:pPr marL="0" indent="0">
              <a:buNone/>
            </a:pPr>
            <a:endParaRPr lang="pt-BR" dirty="0"/>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m 5">
            <a:extLst>
              <a:ext uri="{FF2B5EF4-FFF2-40B4-BE49-F238E27FC236}">
                <a16:creationId xmlns:a16="http://schemas.microsoft.com/office/drawing/2014/main" id="{B479174B-9241-431E-974C-F60BF9CE3F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5520" y="1877733"/>
            <a:ext cx="7233920" cy="3421832"/>
          </a:xfrm>
          <a:prstGeom prst="rect">
            <a:avLst/>
          </a:prstGeom>
          <a:noFill/>
          <a:ln>
            <a:noFill/>
          </a:ln>
        </p:spPr>
      </p:pic>
      <p:sp>
        <p:nvSpPr>
          <p:cNvPr id="8" name="CaixaDeTexto 7">
            <a:extLst>
              <a:ext uri="{FF2B5EF4-FFF2-40B4-BE49-F238E27FC236}">
                <a16:creationId xmlns:a16="http://schemas.microsoft.com/office/drawing/2014/main" id="{D3A435BC-898D-4BA9-82E4-841CB66B2E28}"/>
              </a:ext>
            </a:extLst>
          </p:cNvPr>
          <p:cNvSpPr txBox="1"/>
          <p:nvPr/>
        </p:nvSpPr>
        <p:spPr>
          <a:xfrm>
            <a:off x="238539" y="5364695"/>
            <a:ext cx="11781184" cy="1323439"/>
          </a:xfrm>
          <a:prstGeom prst="rect">
            <a:avLst/>
          </a:prstGeom>
          <a:noFill/>
        </p:spPr>
        <p:txBody>
          <a:bodyPr wrap="square" rtlCol="0">
            <a:spAutoFit/>
          </a:bodyPr>
          <a:lstStyle/>
          <a:p>
            <a:r>
              <a:rPr lang="pt-BR" sz="1600" dirty="0">
                <a:latin typeface="+mj-lt"/>
              </a:rPr>
              <a:t>Com cargas pesadas acima de 4000, a taxa de pouso bem-sucedida ou positiva é maior para PO, LEO e ISS. No entanto, para o GTO, não podemos distinguir isso bem, pois tanto a taxa de pouso positiva quanto o pouso negativo, missões malsucedidas, estão em equivalência em seus resultados de pouso de retorno positivo e negativo, o que torna qualquer declaração sobre isso inexistente. Mas podemos concluir depois de ver o gráfico </a:t>
            </a:r>
            <a:r>
              <a:rPr lang="en-US" sz="1600" dirty="0">
                <a:latin typeface="+mj-lt"/>
              </a:rPr>
              <a:t>"</a:t>
            </a:r>
            <a:r>
              <a:rPr lang="en-US" sz="1600" dirty="0">
                <a:solidFill>
                  <a:schemeClr val="accent2"/>
                </a:solidFill>
                <a:latin typeface="+mj-lt"/>
              </a:rPr>
              <a:t>Orbit</a:t>
            </a:r>
            <a:r>
              <a:rPr lang="en-US" sz="1600" dirty="0">
                <a:latin typeface="+mj-lt"/>
              </a:rPr>
              <a:t>" vs "</a:t>
            </a:r>
            <a:r>
              <a:rPr lang="en-US" sz="1600" dirty="0" err="1">
                <a:solidFill>
                  <a:schemeClr val="accent2"/>
                </a:solidFill>
                <a:latin typeface="+mj-lt"/>
              </a:rPr>
              <a:t>PayloadMass</a:t>
            </a:r>
            <a:r>
              <a:rPr lang="en-US" sz="1600" dirty="0">
                <a:latin typeface="+mj-lt"/>
              </a:rPr>
              <a:t>" </a:t>
            </a:r>
            <a:r>
              <a:rPr lang="pt-BR" sz="1600" dirty="0">
                <a:latin typeface="+mj-lt"/>
              </a:rPr>
              <a:t>que existe uma forte relação entre essas variáveis em relação ao sucesso ou fracasso do pouso de retorno, o que torna essas variáveis também relevantes para o estudo que lidera.</a:t>
            </a:r>
          </a:p>
        </p:txBody>
      </p:sp>
      <p:pic>
        <p:nvPicPr>
          <p:cNvPr id="12" name="Imagem 11" descr="Outline&#10;">
            <a:extLst>
              <a:ext uri="{FF2B5EF4-FFF2-40B4-BE49-F238E27FC236}">
                <a16:creationId xmlns:a16="http://schemas.microsoft.com/office/drawing/2014/main" id="{4B7A4145-DC7D-44CB-A6B5-92B2050F0418}"/>
              </a:ext>
            </a:extLst>
          </p:cNvPr>
          <p:cNvPicPr>
            <a:picLocks noChangeAspect="1"/>
          </p:cNvPicPr>
          <p:nvPr/>
        </p:nvPicPr>
        <p:blipFill>
          <a:blip r:embed="rId3"/>
          <a:stretch>
            <a:fillRect/>
          </a:stretch>
        </p:blipFill>
        <p:spPr>
          <a:xfrm>
            <a:off x="0" y="-17237"/>
            <a:ext cx="12192000" cy="1297691"/>
          </a:xfrm>
          <a:prstGeom prst="rect">
            <a:avLst/>
          </a:prstGeom>
        </p:spPr>
      </p:pic>
      <p:sp>
        <p:nvSpPr>
          <p:cNvPr id="13" name="CaixaDeTexto 12">
            <a:extLst>
              <a:ext uri="{FF2B5EF4-FFF2-40B4-BE49-F238E27FC236}">
                <a16:creationId xmlns:a16="http://schemas.microsoft.com/office/drawing/2014/main" id="{596CF44A-D929-4D70-AB22-F79398316A4E}"/>
              </a:ext>
            </a:extLst>
          </p:cNvPr>
          <p:cNvSpPr txBox="1"/>
          <p:nvPr/>
        </p:nvSpPr>
        <p:spPr>
          <a:xfrm>
            <a:off x="29404" y="31144"/>
            <a:ext cx="2978841" cy="830997"/>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Orbit Type vs. Payload</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944979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19FB090C-124D-4AA3-BFD7-78ED640B6ADC}"/>
              </a:ext>
            </a:extLst>
          </p:cNvPr>
          <p:cNvSpPr txBox="1"/>
          <p:nvPr/>
        </p:nvSpPr>
        <p:spPr>
          <a:xfrm>
            <a:off x="254000" y="1443137"/>
            <a:ext cx="11805477" cy="923330"/>
          </a:xfrm>
          <a:prstGeom prst="rect">
            <a:avLst/>
          </a:prstGeom>
          <a:noFill/>
        </p:spPr>
        <p:txBody>
          <a:bodyPr wrap="square" rtlCol="0">
            <a:spAutoFit/>
          </a:bodyPr>
          <a:lstStyle/>
          <a:p>
            <a:r>
              <a:rPr lang="pt-BR" dirty="0"/>
              <a:t>Os anos também foram analisados em relação ao sucesso médio de pouso de retorno, em comparação com os lançamentos, a fim de visualizar a tendência de sucesso da missão ao longo dos anos.
</a:t>
            </a:r>
          </a:p>
        </p:txBody>
      </p:sp>
      <p:sp>
        <p:nvSpPr>
          <p:cNvPr id="8" name="CaixaDeTexto 7">
            <a:extLst>
              <a:ext uri="{FF2B5EF4-FFF2-40B4-BE49-F238E27FC236}">
                <a16:creationId xmlns:a16="http://schemas.microsoft.com/office/drawing/2014/main" id="{037740A8-E440-4F9F-916E-B0873070FF1C}"/>
              </a:ext>
            </a:extLst>
          </p:cNvPr>
          <p:cNvSpPr txBox="1"/>
          <p:nvPr/>
        </p:nvSpPr>
        <p:spPr>
          <a:xfrm>
            <a:off x="254000" y="5904459"/>
            <a:ext cx="11805477" cy="923330"/>
          </a:xfrm>
          <a:prstGeom prst="rect">
            <a:avLst/>
          </a:prstGeom>
          <a:noFill/>
        </p:spPr>
        <p:txBody>
          <a:bodyPr wrap="square" rtlCol="0">
            <a:spAutoFit/>
          </a:bodyPr>
          <a:lstStyle/>
          <a:p>
            <a:r>
              <a:rPr lang="pt-BR" dirty="0">
                <a:latin typeface="Calibri" panose="020F0502020204030204" pitchFamily="34" charset="0"/>
                <a:ea typeface="Calibri" panose="020F0502020204030204" pitchFamily="34" charset="0"/>
                <a:cs typeface="Times New Roman" panose="02020603050405020304" pitchFamily="18" charset="0"/>
              </a:rPr>
              <a:t>Olhando para a linha no gráfico, a taxa de sucesso desde cerca de 2013 continuou a aumentar até 2020, mudando completamente o cenário anteriormente estagnado.
</a:t>
            </a:r>
            <a:endParaRPr lang="pt-BR" dirty="0"/>
          </a:p>
        </p:txBody>
      </p:sp>
      <p:pic>
        <p:nvPicPr>
          <p:cNvPr id="9" name="Imagem 8">
            <a:extLst>
              <a:ext uri="{FF2B5EF4-FFF2-40B4-BE49-F238E27FC236}">
                <a16:creationId xmlns:a16="http://schemas.microsoft.com/office/drawing/2014/main" id="{9E5DC392-0C64-4889-A924-EB6C62C1B9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82791" y="2259405"/>
            <a:ext cx="4523289" cy="3471965"/>
          </a:xfrm>
          <a:prstGeom prst="rect">
            <a:avLst/>
          </a:prstGeom>
          <a:noFill/>
          <a:ln>
            <a:noFill/>
          </a:ln>
        </p:spPr>
      </p:pic>
      <p:pic>
        <p:nvPicPr>
          <p:cNvPr id="10" name="Imagem 9" descr="Outline&#10;">
            <a:extLst>
              <a:ext uri="{FF2B5EF4-FFF2-40B4-BE49-F238E27FC236}">
                <a16:creationId xmlns:a16="http://schemas.microsoft.com/office/drawing/2014/main" id="{33BE8336-5ED3-45E0-B0D1-68553793F7DE}"/>
              </a:ext>
            </a:extLst>
          </p:cNvPr>
          <p:cNvPicPr>
            <a:picLocks noChangeAspect="1"/>
          </p:cNvPicPr>
          <p:nvPr/>
        </p:nvPicPr>
        <p:blipFill>
          <a:blip r:embed="rId3"/>
          <a:stretch>
            <a:fillRect/>
          </a:stretch>
        </p:blipFill>
        <p:spPr>
          <a:xfrm>
            <a:off x="0" y="-17237"/>
            <a:ext cx="12192000" cy="1297691"/>
          </a:xfrm>
          <a:prstGeom prst="rect">
            <a:avLst/>
          </a:prstGeom>
        </p:spPr>
      </p:pic>
      <p:sp>
        <p:nvSpPr>
          <p:cNvPr id="7" name="CaixaDeTexto 6">
            <a:extLst>
              <a:ext uri="{FF2B5EF4-FFF2-40B4-BE49-F238E27FC236}">
                <a16:creationId xmlns:a16="http://schemas.microsoft.com/office/drawing/2014/main" id="{8678CBBB-C4B9-4C40-B9B1-5E7D19FE5040}"/>
              </a:ext>
            </a:extLst>
          </p:cNvPr>
          <p:cNvSpPr txBox="1"/>
          <p:nvPr/>
        </p:nvSpPr>
        <p:spPr>
          <a:xfrm>
            <a:off x="35947" y="13252"/>
            <a:ext cx="3313044"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Launch Success Yearly Trend</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389162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C0E1FBC-10F7-42F6-9107-201E5997EB28}"/>
              </a:ext>
            </a:extLst>
          </p:cNvPr>
          <p:cNvSpPr>
            <a:spLocks noGrp="1"/>
          </p:cNvSpPr>
          <p:nvPr>
            <p:ph idx="1"/>
          </p:nvPr>
        </p:nvSpPr>
        <p:spPr>
          <a:xfrm>
            <a:off x="149535" y="1373621"/>
            <a:ext cx="11775790" cy="1010741"/>
          </a:xfrm>
        </p:spPr>
        <p:txBody>
          <a:bodyPr/>
          <a:lstStyle/>
          <a:p>
            <a:pPr marL="0" indent="0">
              <a:buNone/>
            </a:pPr>
            <a:r>
              <a:rPr lang="pt-BR" sz="1600" dirty="0">
                <a:latin typeface="+mj-lt"/>
              </a:rPr>
              <a:t>Primeiro analisamos a relação entre as variáveis </a:t>
            </a:r>
            <a:r>
              <a:rPr lang="en-US" sz="1600" dirty="0">
                <a:latin typeface="+mj-lt"/>
              </a:rPr>
              <a:t>“</a:t>
            </a:r>
            <a:r>
              <a:rPr lang="en-US" sz="1600" u="sng" dirty="0" err="1">
                <a:solidFill>
                  <a:schemeClr val="accent2"/>
                </a:solidFill>
                <a:latin typeface="+mj-lt"/>
              </a:rPr>
              <a:t>FlightNumber</a:t>
            </a:r>
            <a:r>
              <a:rPr lang="en-US" sz="1600" dirty="0">
                <a:latin typeface="+mj-lt"/>
              </a:rPr>
              <a:t>” </a:t>
            </a:r>
            <a:r>
              <a:rPr lang="pt-BR" sz="1600" dirty="0">
                <a:latin typeface="+mj-lt"/>
              </a:rPr>
              <a:t>variável que indica o número de tentativas, um</a:t>
            </a:r>
            <a:r>
              <a:rPr lang="en-US" sz="1600" dirty="0">
                <a:latin typeface="+mj-lt"/>
              </a:rPr>
              <a:t>d “</a:t>
            </a:r>
            <a:r>
              <a:rPr lang="en-US" sz="1600" u="sng" dirty="0" err="1">
                <a:solidFill>
                  <a:schemeClr val="accent2"/>
                </a:solidFill>
                <a:latin typeface="+mj-lt"/>
              </a:rPr>
              <a:t>PayloadMass</a:t>
            </a:r>
            <a:r>
              <a:rPr lang="en-US" sz="1600" dirty="0">
                <a:latin typeface="+mj-lt"/>
              </a:rPr>
              <a:t>” </a:t>
            </a:r>
            <a:r>
              <a:rPr lang="pt-BR" sz="1600" dirty="0">
                <a:latin typeface="+mj-lt"/>
              </a:rPr>
              <a:t>variáveis que estão relacionadas com a massa da carga útil. Observe como essas variáveis afetam o resultado do lançamento. A relação entre as variáveis </a:t>
            </a:r>
            <a:r>
              <a:rPr lang="en-US" sz="1600" dirty="0">
                <a:latin typeface="+mj-lt"/>
              </a:rPr>
              <a:t>“</a:t>
            </a:r>
            <a:r>
              <a:rPr lang="en-US" sz="1600" dirty="0" err="1">
                <a:solidFill>
                  <a:schemeClr val="accent2"/>
                </a:solidFill>
                <a:latin typeface="+mj-lt"/>
              </a:rPr>
              <a:t>FlightNumber</a:t>
            </a:r>
            <a:r>
              <a:rPr lang="en-US" sz="1600" dirty="0">
                <a:latin typeface="+mj-lt"/>
              </a:rPr>
              <a:t>” vs. “</a:t>
            </a:r>
            <a:r>
              <a:rPr lang="en-US" sz="1600" dirty="0" err="1">
                <a:solidFill>
                  <a:schemeClr val="accent2"/>
                </a:solidFill>
                <a:latin typeface="+mj-lt"/>
              </a:rPr>
              <a:t>PayloadMass</a:t>
            </a:r>
            <a:r>
              <a:rPr lang="en-US" sz="1600" dirty="0">
                <a:latin typeface="+mj-lt"/>
              </a:rPr>
              <a:t>”, </a:t>
            </a:r>
            <a:r>
              <a:rPr lang="pt-BR" sz="1600" dirty="0">
                <a:latin typeface="+mj-lt"/>
              </a:rPr>
              <a:t>e essas variáveis sobrepostas, a taxa de sucesso ou fracasso referida pela variável l "Classe", onde 0 zero está ligado a um pouso malsucedido e 1 um a um pouso bem-sucedido</a:t>
            </a:r>
            <a:r>
              <a:rPr lang="en-US" sz="1600" dirty="0">
                <a:latin typeface="+mj-lt"/>
              </a:rPr>
              <a:t>. </a:t>
            </a:r>
          </a:p>
          <a:p>
            <a:pPr marL="0" indent="0">
              <a:buNone/>
            </a:pPr>
            <a:endParaRPr lang="pt-BR" sz="2000" dirty="0">
              <a:latin typeface="+mj-lt"/>
            </a:endParaRPr>
          </a:p>
        </p:txBody>
      </p:sp>
      <p:pic>
        <p:nvPicPr>
          <p:cNvPr id="6" name="Imagem 5">
            <a:extLst>
              <a:ext uri="{FF2B5EF4-FFF2-40B4-BE49-F238E27FC236}">
                <a16:creationId xmlns:a16="http://schemas.microsoft.com/office/drawing/2014/main" id="{D8BBC9F8-5CBC-4841-ABA3-F354E57EB5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197" y="2477529"/>
            <a:ext cx="11280465" cy="2963065"/>
          </a:xfrm>
          <a:prstGeom prst="rect">
            <a:avLst/>
          </a:prstGeom>
          <a:noFill/>
          <a:ln>
            <a:noFill/>
          </a:ln>
        </p:spPr>
      </p:pic>
      <p:sp>
        <p:nvSpPr>
          <p:cNvPr id="7" name="CaixaDeTexto 6">
            <a:extLst>
              <a:ext uri="{FF2B5EF4-FFF2-40B4-BE49-F238E27FC236}">
                <a16:creationId xmlns:a16="http://schemas.microsoft.com/office/drawing/2014/main" id="{DAEB712A-FD80-419E-9347-FA3EF00869FE}"/>
              </a:ext>
            </a:extLst>
          </p:cNvPr>
          <p:cNvSpPr txBox="1"/>
          <p:nvPr/>
        </p:nvSpPr>
        <p:spPr>
          <a:xfrm>
            <a:off x="149535" y="5533761"/>
            <a:ext cx="11912293" cy="1323439"/>
          </a:xfrm>
          <a:prstGeom prst="rect">
            <a:avLst/>
          </a:prstGeom>
          <a:noFill/>
        </p:spPr>
        <p:txBody>
          <a:bodyPr wrap="square" rtlCol="0">
            <a:spAutoFit/>
          </a:bodyPr>
          <a:lstStyle/>
          <a:p>
            <a:r>
              <a:rPr lang="pt-BR" sz="1600" dirty="0"/>
              <a:t>Vemos que, à medida que o número de voos aumenta, é mais provável que o primeiro estágio pouse com sucesso, mas a massa da carga útil também é importante, pois parece que quanto mais maciça a carga útil, menor a probabilidade de que o primeiro estágio retorne. Conclui-se também que diferentes locais de lançamento têm diferentes taxas de sucesso. CCAFS LC-40, tem uma taxa de sucesso de 60%, enquanto KSC LC-39A e VAFB SLC 4E têm uma taxa de sucesso de 77%.
</a:t>
            </a:r>
          </a:p>
        </p:txBody>
      </p:sp>
      <p:pic>
        <p:nvPicPr>
          <p:cNvPr id="10" name="Imagem 9" descr="Outline&#10;">
            <a:extLst>
              <a:ext uri="{FF2B5EF4-FFF2-40B4-BE49-F238E27FC236}">
                <a16:creationId xmlns:a16="http://schemas.microsoft.com/office/drawing/2014/main" id="{3D24E2F4-3E1F-4B9B-A272-BA3C4CBAE8A8}"/>
              </a:ext>
            </a:extLst>
          </p:cNvPr>
          <p:cNvPicPr>
            <a:picLocks noChangeAspect="1"/>
          </p:cNvPicPr>
          <p:nvPr/>
        </p:nvPicPr>
        <p:blipFill>
          <a:blip r:embed="rId3"/>
          <a:stretch>
            <a:fillRect/>
          </a:stretch>
        </p:blipFill>
        <p:spPr>
          <a:xfrm>
            <a:off x="0" y="-17237"/>
            <a:ext cx="12192000" cy="1297691"/>
          </a:xfrm>
          <a:prstGeom prst="rect">
            <a:avLst/>
          </a:prstGeom>
        </p:spPr>
      </p:pic>
      <p:sp>
        <p:nvSpPr>
          <p:cNvPr id="12" name="CaixaDeTexto 11">
            <a:extLst>
              <a:ext uri="{FF2B5EF4-FFF2-40B4-BE49-F238E27FC236}">
                <a16:creationId xmlns:a16="http://schemas.microsoft.com/office/drawing/2014/main" id="{AB661154-3EB4-4F93-863D-4348BB9E2D8B}"/>
              </a:ext>
            </a:extLst>
          </p:cNvPr>
          <p:cNvSpPr txBox="1"/>
          <p:nvPr/>
        </p:nvSpPr>
        <p:spPr>
          <a:xfrm>
            <a:off x="137467" y="30461"/>
            <a:ext cx="3351167"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PayloadMass vs. Flight Number</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56697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A282F-AECC-43A7-AEF4-55843A0E6CD8}"/>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8BB69AC-1330-4393-A266-7F41C215FDF4}"/>
              </a:ext>
            </a:extLst>
          </p:cNvPr>
          <p:cNvSpPr>
            <a:spLocks noGrp="1"/>
          </p:cNvSpPr>
          <p:nvPr>
            <p:ph idx="1"/>
          </p:nvPr>
        </p:nvSpPr>
        <p:spPr/>
        <p:txBody>
          <a:bodyPr/>
          <a:lstStyle/>
          <a:p>
            <a:endParaRPr lang="pt-BR"/>
          </a:p>
        </p:txBody>
      </p:sp>
      <p:pic>
        <p:nvPicPr>
          <p:cNvPr id="4" name="Imagem 3" descr="Viasat escolhe foguete Falcon Heavy, da SpaceX, para futuro satélite |  TELETIME News">
            <a:extLst>
              <a:ext uri="{FF2B5EF4-FFF2-40B4-BE49-F238E27FC236}">
                <a16:creationId xmlns:a16="http://schemas.microsoft.com/office/drawing/2014/main" id="{005573B7-8345-4690-8305-BD818FB8E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392" y="-45782"/>
            <a:ext cx="12291392" cy="6949564"/>
          </a:xfrm>
          <a:prstGeom prst="rect">
            <a:avLst/>
          </a:prstGeom>
          <a:noFill/>
          <a:ln>
            <a:noFill/>
          </a:ln>
        </p:spPr>
      </p:pic>
      <p:sp>
        <p:nvSpPr>
          <p:cNvPr id="5" name="CaixaDeTexto 4">
            <a:extLst>
              <a:ext uri="{FF2B5EF4-FFF2-40B4-BE49-F238E27FC236}">
                <a16:creationId xmlns:a16="http://schemas.microsoft.com/office/drawing/2014/main" id="{BD33E591-41FD-4397-9C24-2EB6355C3F2D}"/>
              </a:ext>
            </a:extLst>
          </p:cNvPr>
          <p:cNvSpPr txBox="1"/>
          <p:nvPr/>
        </p:nvSpPr>
        <p:spPr>
          <a:xfrm>
            <a:off x="6215270" y="947433"/>
            <a:ext cx="4890052" cy="2308324"/>
          </a:xfrm>
          <a:prstGeom prst="rect">
            <a:avLst/>
          </a:prstGeom>
          <a:noFill/>
          <a:ln>
            <a:noFill/>
          </a:ln>
          <a:effectLst>
            <a:outerShdw blurRad="184150" dist="241300" dir="11520000" sx="110000" sy="110000" algn="ctr">
              <a:srgbClr val="000000">
                <a:alpha val="18000"/>
              </a:srgbClr>
            </a:outerShdw>
          </a:effectLst>
          <a:scene3d>
            <a:camera prst="perspectiveAbove"/>
            <a:lightRig rig="flood" dir="t">
              <a:rot lat="0" lon="0" rev="13800000"/>
            </a:lightRig>
          </a:scene3d>
          <a:sp3d extrusionH="107950" prstMaterial="plastic">
            <a:bevelT w="82550" h="63500" prst="divot"/>
            <a:bevelB/>
          </a:sp3d>
        </p:spPr>
        <p:txBody>
          <a:bodyPr wrap="square" rtlCol="0">
            <a:spAutoFit/>
          </a:bodyPr>
          <a:lstStyle/>
          <a:p>
            <a:r>
              <a:rPr lang="pt-BR" sz="7200" b="1" dirty="0" err="1">
                <a:ln>
                  <a:solidFill>
                    <a:schemeClr val="tx2"/>
                  </a:solidFill>
                </a:ln>
                <a:solidFill>
                  <a:schemeClr val="bg1"/>
                </a:solidFill>
                <a:effectLst>
                  <a:outerShdw blurRad="38100" dist="38100" dir="2700000" algn="tl">
                    <a:srgbClr val="000000">
                      <a:alpha val="43137"/>
                    </a:srgbClr>
                  </a:outerShdw>
                </a:effectLst>
                <a:latin typeface="Copperplate Gothic Bold" panose="020E0705020206020404" pitchFamily="34" charset="0"/>
              </a:rPr>
              <a:t>sql</a:t>
            </a:r>
            <a:r>
              <a:rPr lang="pt-BR" sz="7200" b="1" dirty="0">
                <a:ln>
                  <a:solidFill>
                    <a:schemeClr val="tx2"/>
                  </a:solidFill>
                </a:ln>
                <a:solidFill>
                  <a:schemeClr val="bg1"/>
                </a:solidFill>
                <a:effectLst>
                  <a:outerShdw blurRad="38100" dist="38100" dir="2700000" algn="tl">
                    <a:srgbClr val="000000">
                      <a:alpha val="43137"/>
                    </a:srgbClr>
                  </a:outerShdw>
                </a:effectLst>
                <a:latin typeface="Copperplate Gothic Bold" panose="020E0705020206020404" pitchFamily="34" charset="0"/>
              </a:rPr>
              <a:t> queries</a:t>
            </a:r>
          </a:p>
        </p:txBody>
      </p:sp>
    </p:spTree>
    <p:extLst>
      <p:ext uri="{BB962C8B-B14F-4D97-AF65-F5344CB8AC3E}">
        <p14:creationId xmlns:p14="http://schemas.microsoft.com/office/powerpoint/2010/main" val="1249805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21236" y="2918389"/>
            <a:ext cx="4847883" cy="1235958"/>
          </a:xfrm>
          <a:prstGeom prst="rect">
            <a:avLst/>
          </a:prstGeom>
        </p:spPr>
        <p:txBody>
          <a:bodyPr>
            <a:normAutofit/>
          </a:bodyPr>
          <a:lstStyle/>
          <a:p>
            <a:pPr>
              <a:lnSpc>
                <a:spcPct val="100000"/>
              </a:lnSpc>
              <a:spcBef>
                <a:spcPts val="1400"/>
              </a:spcBef>
            </a:pPr>
            <a:r>
              <a:rPr lang="pt-BR" sz="1800" dirty="0">
                <a:solidFill>
                  <a:schemeClr val="accent3">
                    <a:lumMod val="25000"/>
                  </a:schemeClr>
                </a:solidFill>
                <a:latin typeface="Copperplate Gothic Bold" panose="020E0705020206020404" pitchFamily="34" charset="0"/>
              </a:rPr>
              <a:t>Podemos obter os valores exclusivos usando </a:t>
            </a:r>
            <a:r>
              <a:rPr lang="en-US" sz="1800" dirty="0">
                <a:solidFill>
                  <a:schemeClr val="accent3">
                    <a:lumMod val="25000"/>
                  </a:schemeClr>
                </a:solidFill>
                <a:latin typeface="Abadi" panose="020B0604020104020204" pitchFamily="34" charset="0"/>
              </a:rPr>
              <a:t>“ </a:t>
            </a:r>
            <a:r>
              <a:rPr lang="en-US" sz="1800" dirty="0">
                <a:solidFill>
                  <a:schemeClr val="accent1"/>
                </a:solidFill>
                <a:latin typeface="Abadi" panose="020B0604020104020204" pitchFamily="34" charset="0"/>
              </a:rPr>
              <a:t>DISTINCT </a:t>
            </a:r>
            <a:r>
              <a:rPr lang="en-US" sz="1800" dirty="0">
                <a:solidFill>
                  <a:schemeClr val="accent3">
                    <a:lumMod val="25000"/>
                  </a:schemeClr>
                </a:solidFill>
                <a:latin typeface="Abadi" panose="020B0604020104020204" pitchFamily="34" charset="0"/>
              </a:rPr>
              <a:t>”</a:t>
            </a:r>
          </a:p>
        </p:txBody>
      </p:sp>
      <p:pic>
        <p:nvPicPr>
          <p:cNvPr id="8" name="Imagem 7">
            <a:extLst>
              <a:ext uri="{FF2B5EF4-FFF2-40B4-BE49-F238E27FC236}">
                <a16:creationId xmlns:a16="http://schemas.microsoft.com/office/drawing/2014/main" id="{50246313-464C-462E-BC47-2F0DABEEC633}"/>
              </a:ext>
            </a:extLst>
          </p:cNvPr>
          <p:cNvPicPr>
            <a:picLocks noChangeAspect="1"/>
          </p:cNvPicPr>
          <p:nvPr/>
        </p:nvPicPr>
        <p:blipFill>
          <a:blip r:embed="rId3"/>
          <a:stretch>
            <a:fillRect/>
          </a:stretch>
        </p:blipFill>
        <p:spPr>
          <a:xfrm>
            <a:off x="1349793" y="2716003"/>
            <a:ext cx="1751216" cy="2093845"/>
          </a:xfrm>
          <a:prstGeom prst="rect">
            <a:avLst/>
          </a:prstGeom>
        </p:spPr>
      </p:pic>
      <p:pic>
        <p:nvPicPr>
          <p:cNvPr id="11" name="Imagem 10">
            <a:extLst>
              <a:ext uri="{FF2B5EF4-FFF2-40B4-BE49-F238E27FC236}">
                <a16:creationId xmlns:a16="http://schemas.microsoft.com/office/drawing/2014/main" id="{184A4331-37FB-4394-9CF2-3BE74AE43F0B}"/>
              </a:ext>
            </a:extLst>
          </p:cNvPr>
          <p:cNvPicPr>
            <a:picLocks noChangeAspect="1"/>
          </p:cNvPicPr>
          <p:nvPr/>
        </p:nvPicPr>
        <p:blipFill>
          <a:blip r:embed="rId4"/>
          <a:stretch>
            <a:fillRect/>
          </a:stretch>
        </p:blipFill>
        <p:spPr>
          <a:xfrm>
            <a:off x="770011" y="1938723"/>
            <a:ext cx="10964805" cy="409632"/>
          </a:xfrm>
          <a:prstGeom prst="rect">
            <a:avLst/>
          </a:prstGeom>
        </p:spPr>
      </p:pic>
      <p:pic>
        <p:nvPicPr>
          <p:cNvPr id="12" name="Imagem 11" descr="Outline&#10;">
            <a:extLst>
              <a:ext uri="{FF2B5EF4-FFF2-40B4-BE49-F238E27FC236}">
                <a16:creationId xmlns:a16="http://schemas.microsoft.com/office/drawing/2014/main" id="{7B344597-A614-4EE6-9AC8-C9E8A51670FF}"/>
              </a:ext>
            </a:extLst>
          </p:cNvPr>
          <p:cNvPicPr>
            <a:picLocks noChangeAspect="1"/>
          </p:cNvPicPr>
          <p:nvPr/>
        </p:nvPicPr>
        <p:blipFill>
          <a:blip r:embed="rId5"/>
          <a:stretch>
            <a:fillRect/>
          </a:stretch>
        </p:blipFill>
        <p:spPr>
          <a:xfrm>
            <a:off x="0" y="-17237"/>
            <a:ext cx="12192000" cy="1297691"/>
          </a:xfrm>
          <a:prstGeom prst="rect">
            <a:avLst/>
          </a:prstGeom>
        </p:spPr>
      </p:pic>
      <p:sp>
        <p:nvSpPr>
          <p:cNvPr id="13" name="CaixaDeTexto 12">
            <a:extLst>
              <a:ext uri="{FF2B5EF4-FFF2-40B4-BE49-F238E27FC236}">
                <a16:creationId xmlns:a16="http://schemas.microsoft.com/office/drawing/2014/main" id="{08B962B3-6137-4EBD-AB4A-EC30720E43EC}"/>
              </a:ext>
            </a:extLst>
          </p:cNvPr>
          <p:cNvSpPr txBox="1"/>
          <p:nvPr/>
        </p:nvSpPr>
        <p:spPr>
          <a:xfrm>
            <a:off x="92765" y="24656"/>
            <a:ext cx="3379305" cy="830997"/>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6395" y="4462951"/>
            <a:ext cx="11359209" cy="1373115"/>
          </a:xfrm>
          <a:prstGeom prst="rect">
            <a:avLst/>
          </a:prstGeom>
        </p:spPr>
        <p:txBody>
          <a:bodyPr>
            <a:normAutofit/>
          </a:bodyPr>
          <a:lstStyle/>
          <a:p>
            <a:pPr>
              <a:lnSpc>
                <a:spcPct val="100000"/>
              </a:lnSpc>
              <a:spcBef>
                <a:spcPts val="1400"/>
              </a:spcBef>
            </a:pPr>
            <a:r>
              <a:rPr lang="pt-BR" sz="1800" dirty="0">
                <a:solidFill>
                  <a:schemeClr val="accent3">
                    <a:lumMod val="25000"/>
                  </a:schemeClr>
                </a:solidFill>
                <a:latin typeface="Copperplate Gothic Bold" panose="020E0705020206020404" pitchFamily="34" charset="0"/>
              </a:rPr>
              <a:t>Podemos obter apenas 5 linhas usando </a:t>
            </a:r>
            <a:r>
              <a:rPr lang="en-US" sz="1800" dirty="0">
                <a:solidFill>
                  <a:schemeClr val="accent3">
                    <a:lumMod val="25000"/>
                  </a:schemeClr>
                </a:solidFill>
                <a:latin typeface="Abadi" panose="020B0604020104020204" pitchFamily="34" charset="0"/>
              </a:rPr>
              <a:t>“ </a:t>
            </a:r>
            <a:r>
              <a:rPr lang="en-US" sz="1800" dirty="0">
                <a:solidFill>
                  <a:schemeClr val="accent1"/>
                </a:solidFill>
                <a:latin typeface="Abadi" panose="020B0604020104020204" pitchFamily="34" charset="0"/>
              </a:rPr>
              <a:t>LIMIT </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pt-BR" sz="1800" dirty="0">
                <a:solidFill>
                  <a:schemeClr val="accent3">
                    <a:lumMod val="25000"/>
                  </a:schemeClr>
                </a:solidFill>
                <a:latin typeface="Copperplate Gothic Bold" panose="020E0705020206020404" pitchFamily="34" charset="0"/>
              </a:rPr>
              <a:t>Podemos filtrar por caractere inserido na tabela </a:t>
            </a:r>
            <a:r>
              <a:rPr lang="en-US" sz="1800" dirty="0">
                <a:solidFill>
                  <a:schemeClr val="accent3">
                    <a:lumMod val="25000"/>
                  </a:schemeClr>
                </a:solidFill>
                <a:latin typeface="Abadi" panose="020B0604020104020204" pitchFamily="34" charset="0"/>
              </a:rPr>
              <a:t>“ </a:t>
            </a:r>
            <a:r>
              <a:rPr lang="en-US" sz="1800" dirty="0">
                <a:solidFill>
                  <a:schemeClr val="accent1"/>
                </a:solidFill>
                <a:latin typeface="Abadi" panose="020B0604020104020204" pitchFamily="34" charset="0"/>
              </a:rPr>
              <a:t>LIKE</a:t>
            </a:r>
            <a:r>
              <a:rPr lang="en-US" sz="1800" dirty="0">
                <a:solidFill>
                  <a:schemeClr val="accent3">
                    <a:lumMod val="25000"/>
                  </a:schemeClr>
                </a:solidFill>
                <a:latin typeface="Abadi" panose="020B0604020104020204" pitchFamily="34" charset="0"/>
              </a:rPr>
              <a:t> </a:t>
            </a:r>
            <a:r>
              <a:rPr lang="en-US" sz="1800" dirty="0">
                <a:solidFill>
                  <a:srgbClr val="C00000"/>
                </a:solidFill>
                <a:latin typeface="Abadi" panose="020B0604020104020204" pitchFamily="34" charset="0"/>
              </a:rPr>
              <a:t>'characters of interest%’ </a:t>
            </a:r>
            <a:r>
              <a:rPr lang="en-US" sz="1800" dirty="0">
                <a:solidFill>
                  <a:schemeClr val="accent3">
                    <a:lumMod val="25000"/>
                  </a:schemeClr>
                </a:solidFill>
                <a:latin typeface="Abadi" panose="020B0604020104020204" pitchFamily="34" charset="0"/>
              </a:rPr>
              <a:t>“</a:t>
            </a:r>
          </a:p>
        </p:txBody>
      </p:sp>
      <p:pic>
        <p:nvPicPr>
          <p:cNvPr id="6" name="Imagem 5">
            <a:extLst>
              <a:ext uri="{FF2B5EF4-FFF2-40B4-BE49-F238E27FC236}">
                <a16:creationId xmlns:a16="http://schemas.microsoft.com/office/drawing/2014/main" id="{0818DCD7-BBEE-4A4A-843B-483F2CBBA535}"/>
              </a:ext>
            </a:extLst>
          </p:cNvPr>
          <p:cNvPicPr>
            <a:picLocks noChangeAspect="1"/>
          </p:cNvPicPr>
          <p:nvPr/>
        </p:nvPicPr>
        <p:blipFill>
          <a:blip r:embed="rId3"/>
          <a:stretch>
            <a:fillRect/>
          </a:stretch>
        </p:blipFill>
        <p:spPr>
          <a:xfrm>
            <a:off x="416395" y="2331435"/>
            <a:ext cx="10127163" cy="1616206"/>
          </a:xfrm>
          <a:prstGeom prst="rect">
            <a:avLst/>
          </a:prstGeom>
        </p:spPr>
      </p:pic>
      <p:pic>
        <p:nvPicPr>
          <p:cNvPr id="8" name="Imagem 7">
            <a:extLst>
              <a:ext uri="{FF2B5EF4-FFF2-40B4-BE49-F238E27FC236}">
                <a16:creationId xmlns:a16="http://schemas.microsoft.com/office/drawing/2014/main" id="{B811F2C7-FCAE-4004-8D82-210610DA7CE8}"/>
              </a:ext>
            </a:extLst>
          </p:cNvPr>
          <p:cNvPicPr>
            <a:picLocks noChangeAspect="1"/>
          </p:cNvPicPr>
          <p:nvPr/>
        </p:nvPicPr>
        <p:blipFill>
          <a:blip r:embed="rId4"/>
          <a:stretch>
            <a:fillRect/>
          </a:stretch>
        </p:blipFill>
        <p:spPr>
          <a:xfrm>
            <a:off x="416395" y="1598450"/>
            <a:ext cx="10879068" cy="428685"/>
          </a:xfrm>
          <a:prstGeom prst="rect">
            <a:avLst/>
          </a:prstGeom>
        </p:spPr>
      </p:pic>
      <p:pic>
        <p:nvPicPr>
          <p:cNvPr id="9" name="Imagem 8" descr="Outline&#10;">
            <a:extLst>
              <a:ext uri="{FF2B5EF4-FFF2-40B4-BE49-F238E27FC236}">
                <a16:creationId xmlns:a16="http://schemas.microsoft.com/office/drawing/2014/main" id="{AC3A6050-0931-49FF-8174-2CF098B5A1B7}"/>
              </a:ext>
            </a:extLst>
          </p:cNvPr>
          <p:cNvPicPr>
            <a:picLocks noChangeAspect="1"/>
          </p:cNvPicPr>
          <p:nvPr/>
        </p:nvPicPr>
        <p:blipFill>
          <a:blip r:embed="rId5"/>
          <a:stretch>
            <a:fillRect/>
          </a:stretch>
        </p:blipFill>
        <p:spPr>
          <a:xfrm>
            <a:off x="0" y="-17237"/>
            <a:ext cx="12192000" cy="1297691"/>
          </a:xfrm>
          <a:prstGeom prst="rect">
            <a:avLst/>
          </a:prstGeom>
        </p:spPr>
      </p:pic>
      <p:sp>
        <p:nvSpPr>
          <p:cNvPr id="10" name="CaixaDeTexto 9">
            <a:extLst>
              <a:ext uri="{FF2B5EF4-FFF2-40B4-BE49-F238E27FC236}">
                <a16:creationId xmlns:a16="http://schemas.microsoft.com/office/drawing/2014/main" id="{24B6E20D-5B43-4681-A187-5720D5370A53}"/>
              </a:ext>
            </a:extLst>
          </p:cNvPr>
          <p:cNvSpPr txBox="1"/>
          <p:nvPr/>
        </p:nvSpPr>
        <p:spPr>
          <a:xfrm>
            <a:off x="106017" y="80895"/>
            <a:ext cx="3511826" cy="830997"/>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Launch Site Names Begin with 'CCA'</a:t>
            </a:r>
            <a:endParaRPr lang="pt-BR"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4084" y="3657632"/>
            <a:ext cx="11663115" cy="1371568"/>
          </a:xfrm>
          <a:prstGeom prst="rect">
            <a:avLst/>
          </a:prstGeom>
        </p:spPr>
        <p:txBody>
          <a:bodyPr>
            <a:noAutofit/>
          </a:bodyPr>
          <a:lstStyle/>
          <a:p>
            <a:r>
              <a:rPr lang="en-US" sz="1800" dirty="0" err="1">
                <a:solidFill>
                  <a:srgbClr val="1C1C1C"/>
                </a:solidFill>
                <a:latin typeface="Copperplate Gothic Bold" panose="020E0705020206020404" pitchFamily="34" charset="0"/>
              </a:rPr>
              <a:t>Usando</a:t>
            </a:r>
            <a:r>
              <a:rPr lang="en-US" sz="1800" dirty="0">
                <a:solidFill>
                  <a:srgbClr val="1C1C1C"/>
                </a:solidFill>
                <a:latin typeface="Copperplate Gothic Bold" panose="020E0705020206020404" pitchFamily="34" charset="0"/>
              </a:rPr>
              <a:t> a </a:t>
            </a:r>
            <a:r>
              <a:rPr lang="en-US" sz="1800" dirty="0" err="1">
                <a:solidFill>
                  <a:srgbClr val="1C1C1C"/>
                </a:solidFill>
                <a:latin typeface="Copperplate Gothic Bold" panose="020E0705020206020404" pitchFamily="34" charset="0"/>
              </a:rPr>
              <a:t>função</a:t>
            </a:r>
            <a:r>
              <a:rPr lang="en-US" sz="1800" dirty="0">
                <a:solidFill>
                  <a:srgbClr val="1C1C1C"/>
                </a:solidFill>
                <a:latin typeface="Copperplate Gothic Bold" panose="020E0705020206020404" pitchFamily="34" charset="0"/>
              </a:rPr>
              <a:t> </a:t>
            </a:r>
            <a:r>
              <a:rPr lang="en-US" sz="1800" b="0" u="none" strike="noStrike" baseline="0" dirty="0">
                <a:solidFill>
                  <a:srgbClr val="1C1C1C"/>
                </a:solidFill>
                <a:latin typeface="Calibri" panose="020F0502020204030204" pitchFamily="34" charset="0"/>
              </a:rPr>
              <a:t>“ </a:t>
            </a:r>
            <a:r>
              <a:rPr lang="en-US" sz="1800" b="1" u="none" strike="noStrike" baseline="0" dirty="0">
                <a:solidFill>
                  <a:schemeClr val="accent1"/>
                </a:solidFill>
                <a:latin typeface="Calibri" panose="020F0502020204030204" pitchFamily="34" charset="0"/>
              </a:rPr>
              <a:t>SUM </a:t>
            </a:r>
            <a:r>
              <a:rPr lang="en-US" sz="1800" b="1" u="none" strike="noStrike" baseline="0" dirty="0">
                <a:latin typeface="Calibri" panose="020F0502020204030204" pitchFamily="34" charset="0"/>
              </a:rPr>
              <a:t>”</a:t>
            </a:r>
            <a:r>
              <a:rPr lang="en-US" sz="1800" b="1" u="none" strike="noStrike" baseline="0" dirty="0">
                <a:solidFill>
                  <a:srgbClr val="1C1C1C"/>
                </a:solidFill>
                <a:latin typeface="Calibri" panose="020F0502020204030204" pitchFamily="34" charset="0"/>
              </a:rPr>
              <a:t> </a:t>
            </a:r>
            <a:r>
              <a:rPr lang="pt-BR" sz="1800" b="1" dirty="0">
                <a:solidFill>
                  <a:srgbClr val="1C1C1C"/>
                </a:solidFill>
                <a:latin typeface="Calibri" panose="020F0502020204030204" pitchFamily="34" charset="0"/>
              </a:rPr>
              <a:t>soma o total na coluna </a:t>
            </a:r>
            <a:r>
              <a:rPr lang="en-US" sz="1800" u="none" strike="noStrike" baseline="0" dirty="0">
                <a:solidFill>
                  <a:srgbClr val="1C1C1C"/>
                </a:solidFill>
                <a:latin typeface="Calibri" panose="020F0502020204030204" pitchFamily="34" charset="0"/>
              </a:rPr>
              <a:t>PAYLOAD_MASS_KG_</a:t>
            </a:r>
          </a:p>
          <a:p>
            <a:r>
              <a:rPr lang="en-US" sz="1800" dirty="0">
                <a:solidFill>
                  <a:srgbClr val="1C1C1C"/>
                </a:solidFill>
                <a:latin typeface="Copperplate Gothic Bold" panose="020E0705020206020404" pitchFamily="34" charset="0"/>
              </a:rPr>
              <a:t>O </a:t>
            </a:r>
            <a:r>
              <a:rPr lang="en-US" sz="1800" b="0" u="none" strike="noStrike" baseline="0" dirty="0">
                <a:solidFill>
                  <a:srgbClr val="1C1C1C"/>
                </a:solidFill>
                <a:latin typeface="Calibri" panose="020F0502020204030204" pitchFamily="34" charset="0"/>
              </a:rPr>
              <a:t>“ </a:t>
            </a:r>
            <a:r>
              <a:rPr lang="en-US" sz="1800" b="1" u="none" strike="noStrike" baseline="0" dirty="0">
                <a:solidFill>
                  <a:schemeClr val="accent1"/>
                </a:solidFill>
                <a:latin typeface="Calibri" panose="020F0502020204030204" pitchFamily="34" charset="0"/>
              </a:rPr>
              <a:t>WHERE </a:t>
            </a:r>
            <a:r>
              <a:rPr lang="en-US" sz="1800" b="1" u="none" strike="noStrike" baseline="0" dirty="0">
                <a:latin typeface="Calibri" panose="020F0502020204030204" pitchFamily="34" charset="0"/>
              </a:rPr>
              <a:t>”</a:t>
            </a:r>
            <a:r>
              <a:rPr lang="en-US" sz="1800" b="1" u="none" strike="noStrike" baseline="0" dirty="0">
                <a:solidFill>
                  <a:srgbClr val="1C1C1C"/>
                </a:solidFill>
                <a:latin typeface="Calibri" panose="020F0502020204030204" pitchFamily="34" charset="0"/>
              </a:rPr>
              <a:t> </a:t>
            </a:r>
            <a:r>
              <a:rPr lang="pt-BR" sz="1800" dirty="0">
                <a:solidFill>
                  <a:srgbClr val="1C1C1C"/>
                </a:solidFill>
                <a:latin typeface="Copperplate Gothic Bold" panose="020E0705020206020404" pitchFamily="34" charset="0"/>
              </a:rPr>
              <a:t>A cláusula filtra o conjunto de dados para executar cálculos somente em </a:t>
            </a:r>
            <a:r>
              <a:rPr lang="pt-BR" sz="1800" dirty="0" err="1">
                <a:solidFill>
                  <a:srgbClr val="1C1C1C"/>
                </a:solidFill>
                <a:latin typeface="Copperplate Gothic Bold" panose="020E0705020206020404" pitchFamily="34" charset="0"/>
              </a:rPr>
              <a:t>Customer</a:t>
            </a:r>
            <a:r>
              <a:rPr lang="pt-BR" sz="1800" dirty="0">
                <a:solidFill>
                  <a:srgbClr val="1C1C1C"/>
                </a:solidFill>
                <a:latin typeface="Copperplate Gothic Bold" panose="020E0705020206020404" pitchFamily="34" charset="0"/>
              </a:rPr>
              <a:t> </a:t>
            </a:r>
            <a:r>
              <a:rPr lang="en-US" sz="1800" u="none" strike="noStrike" baseline="0" dirty="0">
                <a:solidFill>
                  <a:srgbClr val="1C1C1C"/>
                </a:solidFill>
                <a:latin typeface="Calibri" panose="020F0502020204030204" pitchFamily="34" charset="0"/>
              </a:rPr>
              <a:t>NASA (CRS)</a:t>
            </a:r>
            <a:endParaRPr lang="en-US" sz="1800" dirty="0">
              <a:solidFill>
                <a:schemeClr val="accent3">
                  <a:lumMod val="25000"/>
                </a:schemeClr>
              </a:solidFill>
              <a:latin typeface="Abadi" panose="020B0604020104020204" pitchFamily="34" charset="0"/>
            </a:endParaRPr>
          </a:p>
        </p:txBody>
      </p:sp>
      <p:pic>
        <p:nvPicPr>
          <p:cNvPr id="8" name="Imagem 7">
            <a:extLst>
              <a:ext uri="{FF2B5EF4-FFF2-40B4-BE49-F238E27FC236}">
                <a16:creationId xmlns:a16="http://schemas.microsoft.com/office/drawing/2014/main" id="{BED98F7E-8C3A-4431-82DA-0A9EE6746AF3}"/>
              </a:ext>
            </a:extLst>
          </p:cNvPr>
          <p:cNvPicPr>
            <a:picLocks noChangeAspect="1"/>
          </p:cNvPicPr>
          <p:nvPr/>
        </p:nvPicPr>
        <p:blipFill>
          <a:blip r:embed="rId3"/>
          <a:stretch>
            <a:fillRect/>
          </a:stretch>
        </p:blipFill>
        <p:spPr>
          <a:xfrm>
            <a:off x="531505" y="2510555"/>
            <a:ext cx="1057337" cy="551165"/>
          </a:xfrm>
          <a:prstGeom prst="rect">
            <a:avLst/>
          </a:prstGeom>
        </p:spPr>
      </p:pic>
      <p:pic>
        <p:nvPicPr>
          <p:cNvPr id="10" name="Imagem 9">
            <a:extLst>
              <a:ext uri="{FF2B5EF4-FFF2-40B4-BE49-F238E27FC236}">
                <a16:creationId xmlns:a16="http://schemas.microsoft.com/office/drawing/2014/main" id="{7ACFBEF4-9574-4945-A96C-880C30D49A9E}"/>
              </a:ext>
            </a:extLst>
          </p:cNvPr>
          <p:cNvPicPr>
            <a:picLocks noChangeAspect="1"/>
          </p:cNvPicPr>
          <p:nvPr/>
        </p:nvPicPr>
        <p:blipFill>
          <a:blip r:embed="rId4"/>
          <a:stretch>
            <a:fillRect/>
          </a:stretch>
        </p:blipFill>
        <p:spPr>
          <a:xfrm>
            <a:off x="531505" y="1683741"/>
            <a:ext cx="10879068" cy="457264"/>
          </a:xfrm>
          <a:prstGeom prst="rect">
            <a:avLst/>
          </a:prstGeom>
        </p:spPr>
      </p:pic>
      <p:pic>
        <p:nvPicPr>
          <p:cNvPr id="11" name="Imagem 10" descr="Outline&#10;">
            <a:extLst>
              <a:ext uri="{FF2B5EF4-FFF2-40B4-BE49-F238E27FC236}">
                <a16:creationId xmlns:a16="http://schemas.microsoft.com/office/drawing/2014/main" id="{9BA7AE11-B997-431B-815A-30449CDF4B74}"/>
              </a:ext>
            </a:extLst>
          </p:cNvPr>
          <p:cNvPicPr>
            <a:picLocks noChangeAspect="1"/>
          </p:cNvPicPr>
          <p:nvPr/>
        </p:nvPicPr>
        <p:blipFill>
          <a:blip r:embed="rId5"/>
          <a:stretch>
            <a:fillRect/>
          </a:stretch>
        </p:blipFill>
        <p:spPr>
          <a:xfrm>
            <a:off x="0" y="-17237"/>
            <a:ext cx="12192000" cy="1297691"/>
          </a:xfrm>
          <a:prstGeom prst="rect">
            <a:avLst/>
          </a:prstGeom>
        </p:spPr>
      </p:pic>
      <p:sp>
        <p:nvSpPr>
          <p:cNvPr id="12" name="CaixaDeTexto 11">
            <a:extLst>
              <a:ext uri="{FF2B5EF4-FFF2-40B4-BE49-F238E27FC236}">
                <a16:creationId xmlns:a16="http://schemas.microsoft.com/office/drawing/2014/main" id="{25F443EA-6593-4C75-90AE-4A740DF21DE1}"/>
              </a:ext>
            </a:extLst>
          </p:cNvPr>
          <p:cNvSpPr txBox="1"/>
          <p:nvPr/>
        </p:nvSpPr>
        <p:spPr>
          <a:xfrm>
            <a:off x="103663" y="94430"/>
            <a:ext cx="3220279"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Total Payload Mass</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0123" y="1551695"/>
            <a:ext cx="8417109" cy="489998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opperplate Gothic Bold" panose="020E0705020206020404" pitchFamily="34" charset="0"/>
              </a:rPr>
              <a:t>Summary of methodologies</a:t>
            </a:r>
          </a:p>
          <a:p>
            <a:pPr marL="0" indent="0">
              <a:lnSpc>
                <a:spcPct val="100000"/>
              </a:lnSpc>
              <a:spcBef>
                <a:spcPts val="1400"/>
              </a:spcBef>
              <a:buNone/>
            </a:pPr>
            <a:r>
              <a:rPr lang="en-US" sz="1400" u="sng" dirty="0">
                <a:solidFill>
                  <a:schemeClr val="accent3">
                    <a:lumMod val="25000"/>
                  </a:schemeClr>
                </a:solidFill>
                <a:latin typeface="Arial" panose="020B0604020202020204" pitchFamily="34" charset="0"/>
                <a:cs typeface="Arial" panose="020B0604020202020204" pitchFamily="34" charset="0"/>
              </a:rPr>
              <a:t>Data collection – coleta de dados</a:t>
            </a:r>
          </a:p>
          <a:p>
            <a:pPr marL="0" indent="0">
              <a:lnSpc>
                <a:spcPct val="100000"/>
              </a:lnSpc>
              <a:spcBef>
                <a:spcPts val="1400"/>
              </a:spcBef>
              <a:buNone/>
            </a:pPr>
            <a:r>
              <a:rPr lang="en-US" sz="1400" u="sng" dirty="0">
                <a:solidFill>
                  <a:schemeClr val="accent3">
                    <a:lumMod val="25000"/>
                  </a:schemeClr>
                </a:solidFill>
                <a:latin typeface="Arial" panose="020B0604020202020204" pitchFamily="34" charset="0"/>
                <a:cs typeface="Arial" panose="020B0604020202020204" pitchFamily="34" charset="0"/>
              </a:rPr>
              <a:t>Data wrangling – </a:t>
            </a:r>
            <a:r>
              <a:rPr lang="en-US" sz="1400" u="sng" dirty="0" err="1">
                <a:solidFill>
                  <a:schemeClr val="accent3">
                    <a:lumMod val="25000"/>
                  </a:schemeClr>
                </a:solidFill>
                <a:latin typeface="Arial" panose="020B0604020202020204" pitchFamily="34" charset="0"/>
                <a:cs typeface="Arial" panose="020B0604020202020204" pitchFamily="34" charset="0"/>
              </a:rPr>
              <a:t>Disputa</a:t>
            </a:r>
            <a:r>
              <a:rPr lang="en-US" sz="1400" u="sng" dirty="0">
                <a:solidFill>
                  <a:schemeClr val="accent3">
                    <a:lumMod val="25000"/>
                  </a:schemeClr>
                </a:solidFill>
                <a:latin typeface="Arial" panose="020B0604020202020204" pitchFamily="34" charset="0"/>
                <a:cs typeface="Arial" panose="020B0604020202020204" pitchFamily="34" charset="0"/>
              </a:rPr>
              <a:t> de dados</a:t>
            </a:r>
          </a:p>
          <a:p>
            <a:pPr marL="0" indent="0">
              <a:lnSpc>
                <a:spcPct val="100000"/>
              </a:lnSpc>
              <a:spcBef>
                <a:spcPts val="1400"/>
              </a:spcBef>
              <a:buNone/>
            </a:pPr>
            <a:r>
              <a:rPr lang="en-US" sz="1400" u="sng" dirty="0">
                <a:solidFill>
                  <a:schemeClr val="accent3">
                    <a:lumMod val="25000"/>
                  </a:schemeClr>
                </a:solidFill>
                <a:latin typeface="Arial" panose="020B0604020202020204" pitchFamily="34" charset="0"/>
                <a:cs typeface="Arial" panose="020B0604020202020204" pitchFamily="34" charset="0"/>
              </a:rPr>
              <a:t>EDA with data visualization</a:t>
            </a:r>
          </a:p>
          <a:p>
            <a:pPr marL="0" indent="0">
              <a:lnSpc>
                <a:spcPct val="100000"/>
              </a:lnSpc>
              <a:spcBef>
                <a:spcPts val="1400"/>
              </a:spcBef>
              <a:buNone/>
            </a:pPr>
            <a:r>
              <a:rPr lang="en-US" sz="1400" u="sng" dirty="0">
                <a:solidFill>
                  <a:schemeClr val="accent3">
                    <a:lumMod val="25000"/>
                  </a:schemeClr>
                </a:solidFill>
                <a:latin typeface="Arial" panose="020B0604020202020204" pitchFamily="34" charset="0"/>
                <a:cs typeface="Arial" panose="020B0604020202020204" pitchFamily="34" charset="0"/>
              </a:rPr>
              <a:t>EDA with SQL</a:t>
            </a:r>
          </a:p>
          <a:p>
            <a:pPr marL="0" indent="0">
              <a:lnSpc>
                <a:spcPct val="100000"/>
              </a:lnSpc>
              <a:spcBef>
                <a:spcPts val="1400"/>
              </a:spcBef>
              <a:buNone/>
            </a:pPr>
            <a:r>
              <a:rPr lang="en-US" sz="1400" u="sng" dirty="0">
                <a:solidFill>
                  <a:schemeClr val="accent3">
                    <a:lumMod val="25000"/>
                  </a:schemeClr>
                </a:solidFill>
                <a:latin typeface="Arial" panose="020B0604020202020204" pitchFamily="34" charset="0"/>
                <a:cs typeface="Arial" panose="020B0604020202020204" pitchFamily="34" charset="0"/>
              </a:rPr>
              <a:t>Building an interactive map with Folium</a:t>
            </a:r>
          </a:p>
          <a:p>
            <a:pPr marL="0" indent="0">
              <a:lnSpc>
                <a:spcPct val="100000"/>
              </a:lnSpc>
              <a:spcBef>
                <a:spcPts val="1400"/>
              </a:spcBef>
              <a:buNone/>
            </a:pPr>
            <a:r>
              <a:rPr lang="en-US" sz="1400" u="sng" dirty="0">
                <a:solidFill>
                  <a:schemeClr val="accent3">
                    <a:lumMod val="25000"/>
                  </a:schemeClr>
                </a:solidFill>
                <a:latin typeface="Arial" panose="020B0604020202020204" pitchFamily="34" charset="0"/>
                <a:cs typeface="Arial" panose="020B0604020202020204" pitchFamily="34" charset="0"/>
              </a:rPr>
              <a:t>Building a Dashboard with </a:t>
            </a:r>
            <a:r>
              <a:rPr lang="en-US" sz="1400" u="sng" dirty="0" err="1">
                <a:solidFill>
                  <a:schemeClr val="accent3">
                    <a:lumMod val="25000"/>
                  </a:schemeClr>
                </a:solidFill>
                <a:latin typeface="Arial" panose="020B0604020202020204" pitchFamily="34" charset="0"/>
                <a:cs typeface="Arial" panose="020B0604020202020204" pitchFamily="34" charset="0"/>
              </a:rPr>
              <a:t>Plotly</a:t>
            </a:r>
            <a:r>
              <a:rPr lang="en-US" sz="1400" u="sng" dirty="0">
                <a:solidFill>
                  <a:schemeClr val="accent3">
                    <a:lumMod val="25000"/>
                  </a:schemeClr>
                </a:solidFill>
                <a:latin typeface="Arial" panose="020B0604020202020204" pitchFamily="34" charset="0"/>
                <a:cs typeface="Arial" panose="020B0604020202020204" pitchFamily="34" charset="0"/>
              </a:rPr>
              <a:t> Dash</a:t>
            </a:r>
          </a:p>
          <a:p>
            <a:pPr marL="0" indent="0">
              <a:lnSpc>
                <a:spcPct val="100000"/>
              </a:lnSpc>
              <a:spcBef>
                <a:spcPts val="1400"/>
              </a:spcBef>
              <a:buNone/>
            </a:pPr>
            <a:r>
              <a:rPr lang="en-US" sz="1400" u="sng" dirty="0">
                <a:solidFill>
                  <a:schemeClr val="accent3">
                    <a:lumMod val="25000"/>
                  </a:schemeClr>
                </a:solidFill>
                <a:latin typeface="Arial" panose="020B0604020202020204" pitchFamily="34" charset="0"/>
                <a:cs typeface="Arial" panose="020B0604020202020204" pitchFamily="34" charset="0"/>
              </a:rPr>
              <a:t>Predictive analysis (Classification)</a:t>
            </a:r>
          </a:p>
          <a:p>
            <a:pPr marL="0" indent="0">
              <a:lnSpc>
                <a:spcPct val="100000"/>
              </a:lnSpc>
              <a:spcBef>
                <a:spcPts val="1400"/>
              </a:spcBef>
              <a:buNone/>
            </a:pPr>
            <a:endParaRPr lang="en-US" sz="1400" u="sng"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Copperplate Gothic Bold" panose="020E0705020206020404" pitchFamily="34" charset="0"/>
              </a:rPr>
              <a:t>Summary of all results</a:t>
            </a:r>
          </a:p>
          <a:p>
            <a:pPr marL="0" indent="0">
              <a:lnSpc>
                <a:spcPct val="100000"/>
              </a:lnSpc>
              <a:spcBef>
                <a:spcPts val="1400"/>
              </a:spcBef>
              <a:buNone/>
            </a:pPr>
            <a:r>
              <a:rPr lang="en-US" sz="1700" u="sng" dirty="0">
                <a:solidFill>
                  <a:schemeClr val="accent3">
                    <a:lumMod val="25000"/>
                  </a:schemeClr>
                </a:solidFill>
                <a:latin typeface="Arial" panose="020B0604020202020204" pitchFamily="34" charset="0"/>
                <a:cs typeface="Arial" panose="020B0604020202020204" pitchFamily="34" charset="0"/>
              </a:rPr>
              <a:t>Exploratory data analysis results</a:t>
            </a:r>
          </a:p>
          <a:p>
            <a:pPr marL="0" indent="0">
              <a:lnSpc>
                <a:spcPct val="100000"/>
              </a:lnSpc>
              <a:spcBef>
                <a:spcPts val="1400"/>
              </a:spcBef>
              <a:buNone/>
            </a:pPr>
            <a:r>
              <a:rPr lang="en-US" sz="1700" u="sng" dirty="0">
                <a:solidFill>
                  <a:schemeClr val="accent3">
                    <a:lumMod val="25000"/>
                  </a:schemeClr>
                </a:solidFill>
                <a:latin typeface="Arial" panose="020B0604020202020204" pitchFamily="34" charset="0"/>
                <a:cs typeface="Arial" panose="020B0604020202020204" pitchFamily="34" charset="0"/>
              </a:rPr>
              <a:t>Interactive analytics demo in screenshots</a:t>
            </a:r>
          </a:p>
          <a:p>
            <a:pPr marL="0" indent="0">
              <a:lnSpc>
                <a:spcPct val="100000"/>
              </a:lnSpc>
              <a:spcBef>
                <a:spcPts val="1400"/>
              </a:spcBef>
              <a:buNone/>
            </a:pPr>
            <a:r>
              <a:rPr lang="en-US" sz="1700" u="sng" dirty="0">
                <a:solidFill>
                  <a:schemeClr val="accent3">
                    <a:lumMod val="25000"/>
                  </a:schemeClr>
                </a:solidFill>
                <a:latin typeface="Arial" panose="020B0604020202020204" pitchFamily="34" charset="0"/>
                <a:cs typeface="Arial" panose="020B0604020202020204" pitchFamily="34" charset="0"/>
              </a:rPr>
              <a:t>Predictive analysis results</a:t>
            </a:r>
          </a:p>
        </p:txBody>
      </p:sp>
      <p:pic>
        <p:nvPicPr>
          <p:cNvPr id="5" name="Imagem 4" descr="Outline&#10;">
            <a:extLst>
              <a:ext uri="{FF2B5EF4-FFF2-40B4-BE49-F238E27FC236}">
                <a16:creationId xmlns:a16="http://schemas.microsoft.com/office/drawing/2014/main" id="{EB6F8E52-5472-426E-840F-1A2B95FBBA63}"/>
              </a:ext>
            </a:extLst>
          </p:cNvPr>
          <p:cNvPicPr>
            <a:picLocks noChangeAspect="1"/>
          </p:cNvPicPr>
          <p:nvPr/>
        </p:nvPicPr>
        <p:blipFill>
          <a:blip r:embed="rId3"/>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2D129936-6F3B-4D1A-9886-C0CEF6D867C9}"/>
              </a:ext>
            </a:extLst>
          </p:cNvPr>
          <p:cNvSpPr txBox="1"/>
          <p:nvPr/>
        </p:nvSpPr>
        <p:spPr>
          <a:xfrm>
            <a:off x="0" y="0"/>
            <a:ext cx="3498574" cy="461665"/>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5760" y="3988219"/>
            <a:ext cx="11292845" cy="1182618"/>
          </a:xfrm>
          <a:prstGeom prst="rect">
            <a:avLst/>
          </a:prstGeom>
        </p:spPr>
        <p:txBody>
          <a:bodyPr>
            <a:noAutofit/>
          </a:bodyPr>
          <a:lstStyle/>
          <a:p>
            <a:r>
              <a:rPr lang="en-US" sz="1800" dirty="0" err="1">
                <a:solidFill>
                  <a:srgbClr val="1C1C1C"/>
                </a:solidFill>
                <a:latin typeface="Copperplate Gothic Bold" panose="020E0705020206020404" pitchFamily="34" charset="0"/>
              </a:rPr>
              <a:t>Usando</a:t>
            </a:r>
            <a:r>
              <a:rPr lang="en-US" sz="1800" dirty="0">
                <a:solidFill>
                  <a:srgbClr val="1C1C1C"/>
                </a:solidFill>
                <a:latin typeface="Copperplate Gothic Bold" panose="020E0705020206020404" pitchFamily="34" charset="0"/>
              </a:rPr>
              <a:t> a </a:t>
            </a:r>
            <a:r>
              <a:rPr lang="en-US" sz="1800" dirty="0" err="1">
                <a:solidFill>
                  <a:srgbClr val="1C1C1C"/>
                </a:solidFill>
                <a:latin typeface="Copperplate Gothic Bold" panose="020E0705020206020404" pitchFamily="34" charset="0"/>
              </a:rPr>
              <a:t>função</a:t>
            </a:r>
            <a:r>
              <a:rPr lang="en-US" sz="1800" dirty="0">
                <a:solidFill>
                  <a:srgbClr val="1C1C1C"/>
                </a:solidFill>
                <a:latin typeface="Copperplate Gothic Bold" panose="020E0705020206020404" pitchFamily="34" charset="0"/>
              </a:rPr>
              <a:t> </a:t>
            </a:r>
            <a:r>
              <a:rPr lang="en-US" sz="1800" u="none" strike="noStrike" baseline="0" dirty="0">
                <a:solidFill>
                  <a:srgbClr val="1C1C1C"/>
                </a:solidFill>
                <a:latin typeface="Calibri" panose="020F0502020204030204" pitchFamily="34" charset="0"/>
              </a:rPr>
              <a:t>“ </a:t>
            </a:r>
            <a:r>
              <a:rPr lang="en-US" sz="1800" u="none" strike="noStrike" baseline="0" dirty="0">
                <a:solidFill>
                  <a:schemeClr val="accent1"/>
                </a:solidFill>
                <a:latin typeface="Calibri" panose="020F0502020204030204" pitchFamily="34" charset="0"/>
              </a:rPr>
              <a:t>AVG </a:t>
            </a:r>
            <a:r>
              <a:rPr lang="en-US" sz="1800" u="none" strike="noStrike" baseline="0" dirty="0">
                <a:latin typeface="Calibri" panose="020F0502020204030204" pitchFamily="34" charset="0"/>
              </a:rPr>
              <a:t>“</a:t>
            </a:r>
            <a:r>
              <a:rPr lang="pt-BR" sz="1800" dirty="0">
                <a:solidFill>
                  <a:srgbClr val="1C1C1C"/>
                </a:solidFill>
                <a:latin typeface="Calibri" panose="020F0502020204030204" pitchFamily="34" charset="0"/>
              </a:rPr>
              <a:t>calcula a média na coluna </a:t>
            </a:r>
            <a:r>
              <a:rPr lang="en-US" sz="1800" u="none" strike="noStrike" baseline="0" dirty="0">
                <a:solidFill>
                  <a:srgbClr val="1C1C1C"/>
                </a:solidFill>
                <a:latin typeface="Calibri" panose="020F0502020204030204" pitchFamily="34" charset="0"/>
              </a:rPr>
              <a:t>PAYLOAD_MASS_KG_</a:t>
            </a:r>
          </a:p>
          <a:p>
            <a:r>
              <a:rPr lang="en-US" sz="1800" dirty="0">
                <a:solidFill>
                  <a:srgbClr val="1C1C1C"/>
                </a:solidFill>
                <a:latin typeface="Copperplate Gothic Bold" panose="020E0705020206020404" pitchFamily="34" charset="0"/>
              </a:rPr>
              <a:t>O</a:t>
            </a:r>
            <a:r>
              <a:rPr lang="en-US" sz="1800" u="none" strike="noStrike" baseline="0" dirty="0">
                <a:solidFill>
                  <a:srgbClr val="1C1C1C"/>
                </a:solidFill>
                <a:latin typeface="Calibri" panose="020F0502020204030204" pitchFamily="34" charset="0"/>
              </a:rPr>
              <a:t> “ </a:t>
            </a:r>
            <a:r>
              <a:rPr lang="en-US" sz="1800" u="none" strike="noStrike" baseline="0" dirty="0">
                <a:solidFill>
                  <a:schemeClr val="accent1"/>
                </a:solidFill>
                <a:latin typeface="Calibri" panose="020F0502020204030204" pitchFamily="34" charset="0"/>
              </a:rPr>
              <a:t>WHERE </a:t>
            </a:r>
            <a:r>
              <a:rPr lang="en-US" sz="1800" u="none" strike="noStrike" baseline="0" dirty="0">
                <a:latin typeface="Calibri" panose="020F0502020204030204" pitchFamily="34" charset="0"/>
              </a:rPr>
              <a:t>“</a:t>
            </a:r>
            <a:r>
              <a:rPr lang="pt-BR" sz="1800" dirty="0">
                <a:solidFill>
                  <a:srgbClr val="1C1C1C"/>
                </a:solidFill>
                <a:latin typeface="Calibri" panose="020F0502020204030204" pitchFamily="34" charset="0"/>
              </a:rPr>
              <a:t>A cláusula filtra o conjunto de dados para executar apenas cálculos em </a:t>
            </a:r>
            <a:r>
              <a:rPr lang="en-US" sz="1800" u="none" strike="noStrike" baseline="0" dirty="0" err="1">
                <a:solidFill>
                  <a:srgbClr val="1C1C1C"/>
                </a:solidFill>
                <a:latin typeface="Calibri" panose="020F0502020204030204" pitchFamily="34" charset="0"/>
              </a:rPr>
              <a:t>Booster_version</a:t>
            </a:r>
            <a:r>
              <a:rPr lang="en-US" sz="1800" u="none" strike="noStrike" baseline="0" dirty="0">
                <a:solidFill>
                  <a:srgbClr val="1C1C1C"/>
                </a:solidFill>
                <a:latin typeface="Calibri" panose="020F0502020204030204" pitchFamily="34" charset="0"/>
              </a:rPr>
              <a:t> F9 v1.1</a:t>
            </a:r>
            <a:endParaRPr lang="en-US" sz="1800" dirty="0">
              <a:solidFill>
                <a:schemeClr val="accent3">
                  <a:lumMod val="25000"/>
                </a:schemeClr>
              </a:solidFill>
              <a:latin typeface="Abadi" panose="020B0604020104020204" pitchFamily="34" charset="0"/>
            </a:endParaRPr>
          </a:p>
        </p:txBody>
      </p:sp>
      <p:pic>
        <p:nvPicPr>
          <p:cNvPr id="6" name="Imagem 5">
            <a:extLst>
              <a:ext uri="{FF2B5EF4-FFF2-40B4-BE49-F238E27FC236}">
                <a16:creationId xmlns:a16="http://schemas.microsoft.com/office/drawing/2014/main" id="{1AB658B9-D077-4CC6-9936-0EFA1C22A0F8}"/>
              </a:ext>
            </a:extLst>
          </p:cNvPr>
          <p:cNvPicPr>
            <a:picLocks noChangeAspect="1"/>
          </p:cNvPicPr>
          <p:nvPr/>
        </p:nvPicPr>
        <p:blipFill>
          <a:blip r:embed="rId3"/>
          <a:stretch>
            <a:fillRect/>
          </a:stretch>
        </p:blipFill>
        <p:spPr>
          <a:xfrm>
            <a:off x="770011" y="2659243"/>
            <a:ext cx="1038899" cy="565476"/>
          </a:xfrm>
          <a:prstGeom prst="rect">
            <a:avLst/>
          </a:prstGeom>
        </p:spPr>
      </p:pic>
      <p:pic>
        <p:nvPicPr>
          <p:cNvPr id="8" name="Imagem 7">
            <a:extLst>
              <a:ext uri="{FF2B5EF4-FFF2-40B4-BE49-F238E27FC236}">
                <a16:creationId xmlns:a16="http://schemas.microsoft.com/office/drawing/2014/main" id="{75081146-DEE7-4C3A-B5B8-ACA1E46873F0}"/>
              </a:ext>
            </a:extLst>
          </p:cNvPr>
          <p:cNvPicPr>
            <a:picLocks noChangeAspect="1"/>
          </p:cNvPicPr>
          <p:nvPr/>
        </p:nvPicPr>
        <p:blipFill>
          <a:blip r:embed="rId4"/>
          <a:stretch>
            <a:fillRect/>
          </a:stretch>
        </p:blipFill>
        <p:spPr>
          <a:xfrm>
            <a:off x="770009" y="1741126"/>
            <a:ext cx="10888595" cy="485843"/>
          </a:xfrm>
          <a:prstGeom prst="rect">
            <a:avLst/>
          </a:prstGeom>
        </p:spPr>
      </p:pic>
      <p:pic>
        <p:nvPicPr>
          <p:cNvPr id="9" name="Imagem 8" descr="Outline&#10;">
            <a:extLst>
              <a:ext uri="{FF2B5EF4-FFF2-40B4-BE49-F238E27FC236}">
                <a16:creationId xmlns:a16="http://schemas.microsoft.com/office/drawing/2014/main" id="{693FCBDC-64CB-40A5-946D-1CEC9667C8F3}"/>
              </a:ext>
            </a:extLst>
          </p:cNvPr>
          <p:cNvPicPr>
            <a:picLocks noChangeAspect="1"/>
          </p:cNvPicPr>
          <p:nvPr/>
        </p:nvPicPr>
        <p:blipFill>
          <a:blip r:embed="rId5"/>
          <a:stretch>
            <a:fillRect/>
          </a:stretch>
        </p:blipFill>
        <p:spPr>
          <a:xfrm>
            <a:off x="0" y="-17237"/>
            <a:ext cx="12192000" cy="1297691"/>
          </a:xfrm>
          <a:prstGeom prst="rect">
            <a:avLst/>
          </a:prstGeom>
        </p:spPr>
      </p:pic>
      <p:sp>
        <p:nvSpPr>
          <p:cNvPr id="10" name="CaixaDeTexto 9">
            <a:extLst>
              <a:ext uri="{FF2B5EF4-FFF2-40B4-BE49-F238E27FC236}">
                <a16:creationId xmlns:a16="http://schemas.microsoft.com/office/drawing/2014/main" id="{E0421395-A345-42DE-BFE5-308FCCE8FF9D}"/>
              </a:ext>
            </a:extLst>
          </p:cNvPr>
          <p:cNvSpPr txBox="1"/>
          <p:nvPr/>
        </p:nvSpPr>
        <p:spPr>
          <a:xfrm>
            <a:off x="72875" y="66996"/>
            <a:ext cx="3472070"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Average Payload Mass by F9 v1.1</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05000"/>
            <a:ext cx="10687962" cy="73204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Copperplate Gothic Bold" panose="020E0705020206020404" pitchFamily="34" charset="0"/>
              </a:rPr>
              <a:t>We can get the first successful data using </a:t>
            </a:r>
            <a:r>
              <a:rPr lang="en-US" sz="1800" dirty="0">
                <a:solidFill>
                  <a:schemeClr val="accent3">
                    <a:lumMod val="25000"/>
                  </a:schemeClr>
                </a:solidFill>
                <a:latin typeface="Abadi"/>
              </a:rPr>
              <a:t>" </a:t>
            </a:r>
            <a:r>
              <a:rPr lang="en-US" sz="1800" dirty="0">
                <a:solidFill>
                  <a:schemeClr val="accent1"/>
                </a:solidFill>
                <a:latin typeface="Abadi"/>
              </a:rPr>
              <a:t>MIN</a:t>
            </a:r>
            <a:r>
              <a:rPr lang="en-US" sz="1800" dirty="0">
                <a:solidFill>
                  <a:schemeClr val="accent3">
                    <a:lumMod val="25000"/>
                  </a:schemeClr>
                </a:solidFill>
                <a:latin typeface="Abadi"/>
              </a:rPr>
              <a:t> " </a:t>
            </a:r>
            <a:r>
              <a:rPr lang="en-US" sz="1800" dirty="0">
                <a:solidFill>
                  <a:schemeClr val="accent3">
                    <a:lumMod val="25000"/>
                  </a:schemeClr>
                </a:solidFill>
                <a:latin typeface="Copperplate Gothic Bold" panose="020E0705020206020404" pitchFamily="34" charset="0"/>
              </a:rPr>
              <a:t>because the first date is equal to the minimum date</a:t>
            </a:r>
          </a:p>
        </p:txBody>
      </p:sp>
      <p:pic>
        <p:nvPicPr>
          <p:cNvPr id="8" name="Imagem 7">
            <a:extLst>
              <a:ext uri="{FF2B5EF4-FFF2-40B4-BE49-F238E27FC236}">
                <a16:creationId xmlns:a16="http://schemas.microsoft.com/office/drawing/2014/main" id="{E1D0BF53-1BC0-44C9-A680-7C4F36C13612}"/>
              </a:ext>
            </a:extLst>
          </p:cNvPr>
          <p:cNvPicPr>
            <a:picLocks noChangeAspect="1"/>
          </p:cNvPicPr>
          <p:nvPr/>
        </p:nvPicPr>
        <p:blipFill>
          <a:blip r:embed="rId3"/>
          <a:stretch>
            <a:fillRect/>
          </a:stretch>
        </p:blipFill>
        <p:spPr>
          <a:xfrm>
            <a:off x="770011" y="2797628"/>
            <a:ext cx="1625449" cy="631372"/>
          </a:xfrm>
          <a:prstGeom prst="rect">
            <a:avLst/>
          </a:prstGeom>
        </p:spPr>
      </p:pic>
      <p:pic>
        <p:nvPicPr>
          <p:cNvPr id="10" name="Imagem 9">
            <a:extLst>
              <a:ext uri="{FF2B5EF4-FFF2-40B4-BE49-F238E27FC236}">
                <a16:creationId xmlns:a16="http://schemas.microsoft.com/office/drawing/2014/main" id="{0BDF3FFC-559E-416A-9F0E-64CE1903593E}"/>
              </a:ext>
            </a:extLst>
          </p:cNvPr>
          <p:cNvPicPr>
            <a:picLocks noChangeAspect="1"/>
          </p:cNvPicPr>
          <p:nvPr/>
        </p:nvPicPr>
        <p:blipFill>
          <a:blip r:embed="rId4"/>
          <a:stretch>
            <a:fillRect/>
          </a:stretch>
        </p:blipFill>
        <p:spPr>
          <a:xfrm>
            <a:off x="770011" y="1839792"/>
            <a:ext cx="10879068" cy="428685"/>
          </a:xfrm>
          <a:prstGeom prst="rect">
            <a:avLst/>
          </a:prstGeom>
        </p:spPr>
      </p:pic>
      <p:pic>
        <p:nvPicPr>
          <p:cNvPr id="11" name="Imagem 10" descr="Outline&#10;">
            <a:extLst>
              <a:ext uri="{FF2B5EF4-FFF2-40B4-BE49-F238E27FC236}">
                <a16:creationId xmlns:a16="http://schemas.microsoft.com/office/drawing/2014/main" id="{6859DAC5-E080-4539-81DB-1C7E277F179F}"/>
              </a:ext>
            </a:extLst>
          </p:cNvPr>
          <p:cNvPicPr>
            <a:picLocks noChangeAspect="1"/>
          </p:cNvPicPr>
          <p:nvPr/>
        </p:nvPicPr>
        <p:blipFill>
          <a:blip r:embed="rId5"/>
          <a:stretch>
            <a:fillRect/>
          </a:stretch>
        </p:blipFill>
        <p:spPr>
          <a:xfrm>
            <a:off x="0" y="-17237"/>
            <a:ext cx="12192000" cy="1297691"/>
          </a:xfrm>
          <a:prstGeom prst="rect">
            <a:avLst/>
          </a:prstGeom>
        </p:spPr>
      </p:pic>
      <p:sp>
        <p:nvSpPr>
          <p:cNvPr id="12" name="CaixaDeTexto 11">
            <a:extLst>
              <a:ext uri="{FF2B5EF4-FFF2-40B4-BE49-F238E27FC236}">
                <a16:creationId xmlns:a16="http://schemas.microsoft.com/office/drawing/2014/main" id="{A097EA0D-444A-4C41-BC2B-4B23191F690A}"/>
              </a:ext>
            </a:extLst>
          </p:cNvPr>
          <p:cNvSpPr txBox="1"/>
          <p:nvPr/>
        </p:nvSpPr>
        <p:spPr>
          <a:xfrm>
            <a:off x="212034" y="31443"/>
            <a:ext cx="3392557" cy="1200329"/>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First Successful Ground Landing Date</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8625" y="4644489"/>
            <a:ext cx="10888594" cy="867132"/>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Copperplate Gothic Bold" panose="020E0705020206020404" pitchFamily="34" charset="0"/>
              </a:rPr>
              <a:t>The payload mass data was taken </a:t>
            </a:r>
            <a:r>
              <a:rPr lang="en-US" sz="1800" dirty="0">
                <a:solidFill>
                  <a:schemeClr val="accent3">
                    <a:lumMod val="25000"/>
                  </a:schemeClr>
                </a:solidFill>
                <a:latin typeface="Abadi"/>
              </a:rPr>
              <a:t>“ </a:t>
            </a:r>
            <a:r>
              <a:rPr lang="en-US" sz="1800" dirty="0">
                <a:solidFill>
                  <a:schemeClr val="accent1"/>
                </a:solidFill>
                <a:latin typeface="Abadi"/>
              </a:rPr>
              <a:t>between </a:t>
            </a:r>
            <a:r>
              <a:rPr lang="en-US" sz="1800" dirty="0">
                <a:solidFill>
                  <a:schemeClr val="accent3">
                    <a:lumMod val="25000"/>
                  </a:schemeClr>
                </a:solidFill>
                <a:latin typeface="Copperplate Gothic Bold" panose="020E0705020206020404" pitchFamily="34" charset="0"/>
              </a:rPr>
              <a:t>4000 and 6000 ”  only, and the landing outcome was determined to be success drone ship </a:t>
            </a:r>
          </a:p>
        </p:txBody>
      </p:sp>
      <p:pic>
        <p:nvPicPr>
          <p:cNvPr id="3" name="Imagem 2">
            <a:extLst>
              <a:ext uri="{FF2B5EF4-FFF2-40B4-BE49-F238E27FC236}">
                <a16:creationId xmlns:a16="http://schemas.microsoft.com/office/drawing/2014/main" id="{7A956051-D804-4887-8F70-C96930AF8A7B}"/>
              </a:ext>
            </a:extLst>
          </p:cNvPr>
          <p:cNvPicPr>
            <a:picLocks noChangeAspect="1"/>
          </p:cNvPicPr>
          <p:nvPr/>
        </p:nvPicPr>
        <p:blipFill>
          <a:blip r:embed="rId3"/>
          <a:stretch>
            <a:fillRect/>
          </a:stretch>
        </p:blipFill>
        <p:spPr>
          <a:xfrm>
            <a:off x="770011" y="2538170"/>
            <a:ext cx="1390844" cy="1581371"/>
          </a:xfrm>
          <a:prstGeom prst="rect">
            <a:avLst/>
          </a:prstGeom>
        </p:spPr>
      </p:pic>
      <p:pic>
        <p:nvPicPr>
          <p:cNvPr id="7" name="Imagem 6">
            <a:extLst>
              <a:ext uri="{FF2B5EF4-FFF2-40B4-BE49-F238E27FC236}">
                <a16:creationId xmlns:a16="http://schemas.microsoft.com/office/drawing/2014/main" id="{93E9EBC7-AA31-4742-8341-1F05996B4BFE}"/>
              </a:ext>
            </a:extLst>
          </p:cNvPr>
          <p:cNvPicPr>
            <a:picLocks noChangeAspect="1"/>
          </p:cNvPicPr>
          <p:nvPr/>
        </p:nvPicPr>
        <p:blipFill>
          <a:blip r:embed="rId4"/>
          <a:stretch>
            <a:fillRect/>
          </a:stretch>
        </p:blipFill>
        <p:spPr>
          <a:xfrm>
            <a:off x="770011" y="1546668"/>
            <a:ext cx="10888595" cy="666843"/>
          </a:xfrm>
          <a:prstGeom prst="rect">
            <a:avLst/>
          </a:prstGeom>
        </p:spPr>
      </p:pic>
      <p:pic>
        <p:nvPicPr>
          <p:cNvPr id="9" name="Imagem 8" descr="Outline&#10;">
            <a:extLst>
              <a:ext uri="{FF2B5EF4-FFF2-40B4-BE49-F238E27FC236}">
                <a16:creationId xmlns:a16="http://schemas.microsoft.com/office/drawing/2014/main" id="{78C60DF8-CE8D-4DE9-B92C-3FD9A7C48E0D}"/>
              </a:ext>
            </a:extLst>
          </p:cNvPr>
          <p:cNvPicPr>
            <a:picLocks noChangeAspect="1"/>
          </p:cNvPicPr>
          <p:nvPr/>
        </p:nvPicPr>
        <p:blipFill>
          <a:blip r:embed="rId5"/>
          <a:stretch>
            <a:fillRect/>
          </a:stretch>
        </p:blipFill>
        <p:spPr>
          <a:xfrm>
            <a:off x="0" y="-17237"/>
            <a:ext cx="12192000" cy="1297691"/>
          </a:xfrm>
          <a:prstGeom prst="rect">
            <a:avLst/>
          </a:prstGeom>
        </p:spPr>
      </p:pic>
      <p:sp>
        <p:nvSpPr>
          <p:cNvPr id="10" name="CaixaDeTexto 9">
            <a:extLst>
              <a:ext uri="{FF2B5EF4-FFF2-40B4-BE49-F238E27FC236}">
                <a16:creationId xmlns:a16="http://schemas.microsoft.com/office/drawing/2014/main" id="{17018080-A8E0-44BE-A091-2BE83F4F1B1E}"/>
              </a:ext>
            </a:extLst>
          </p:cNvPr>
          <p:cNvSpPr txBox="1"/>
          <p:nvPr/>
        </p:nvSpPr>
        <p:spPr>
          <a:xfrm>
            <a:off x="0" y="71323"/>
            <a:ext cx="3776870" cy="1015663"/>
          </a:xfrm>
          <a:prstGeom prst="rect">
            <a:avLst/>
          </a:prstGeom>
          <a:noFill/>
        </p:spPr>
        <p:txBody>
          <a:bodyPr wrap="square" rtlCol="0">
            <a:spAutoFit/>
          </a:bodyPr>
          <a:lstStyle/>
          <a:p>
            <a:r>
              <a:rPr lang="en-US" sz="2000">
                <a:solidFill>
                  <a:schemeClr val="bg2"/>
                </a:solidFill>
                <a:latin typeface="Copperplate Gothic Bold" panose="020E0705020206020404" pitchFamily="34" charset="0"/>
              </a:rPr>
              <a:t>Successful Drone Ship Landing with Payload between 4000 and 6000</a:t>
            </a:r>
            <a:endParaRPr lang="en-US" sz="20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50365" y="2402814"/>
            <a:ext cx="7845287" cy="1026186"/>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Copperplate Gothic Bold" panose="020E0705020206020404" pitchFamily="34" charset="0"/>
              </a:rPr>
              <a:t>We can get number of all the successful mission by using </a:t>
            </a:r>
            <a:r>
              <a:rPr lang="en-US" sz="1800" dirty="0">
                <a:solidFill>
                  <a:schemeClr val="accent3">
                    <a:lumMod val="25000"/>
                  </a:schemeClr>
                </a:solidFill>
                <a:latin typeface="Abadi" panose="020B0604020104020204" pitchFamily="34" charset="0"/>
              </a:rPr>
              <a:t>“ </a:t>
            </a:r>
            <a:r>
              <a:rPr lang="en-US" sz="1800" dirty="0">
                <a:solidFill>
                  <a:schemeClr val="accent1"/>
                </a:solidFill>
                <a:latin typeface="Abadi" panose="020B0604020104020204" pitchFamily="34" charset="0"/>
              </a:rPr>
              <a:t>COUNT</a:t>
            </a:r>
            <a:r>
              <a:rPr lang="en-US" sz="1800" dirty="0">
                <a:solidFill>
                  <a:schemeClr val="accent3">
                    <a:lumMod val="25000"/>
                  </a:schemeClr>
                </a:solidFill>
                <a:latin typeface="Abadi" panose="020B0604020104020204" pitchFamily="34" charset="0"/>
              </a:rPr>
              <a:t> “ and “ </a:t>
            </a:r>
            <a:r>
              <a:rPr lang="en-US" sz="1800" dirty="0">
                <a:solidFill>
                  <a:schemeClr val="accent1"/>
                </a:solidFill>
                <a:latin typeface="Abadi" panose="020B0604020104020204" pitchFamily="34" charset="0"/>
              </a:rPr>
              <a:t>LIKE</a:t>
            </a:r>
            <a:r>
              <a:rPr lang="en-US" sz="1800" dirty="0">
                <a:solidFill>
                  <a:schemeClr val="accent3">
                    <a:lumMod val="25000"/>
                  </a:schemeClr>
                </a:solidFill>
                <a:latin typeface="Abadi" panose="020B0604020104020204" pitchFamily="34" charset="0"/>
              </a:rPr>
              <a:t> </a:t>
            </a:r>
            <a:r>
              <a:rPr lang="en-US" sz="1800" dirty="0">
                <a:solidFill>
                  <a:srgbClr val="C00000"/>
                </a:solidFill>
                <a:latin typeface="Abadi" panose="020B0604020104020204" pitchFamily="34" charset="0"/>
              </a:rPr>
              <a:t>Successful%</a:t>
            </a:r>
            <a:r>
              <a:rPr lang="en-US" sz="2200" dirty="0">
                <a:solidFill>
                  <a:schemeClr val="accent3">
                    <a:lumMod val="25000"/>
                  </a:schemeClr>
                </a:solidFill>
                <a:latin typeface="Abadi" panose="020B0604020104020204" pitchFamily="34" charset="0"/>
              </a:rPr>
              <a:t> “</a:t>
            </a:r>
          </a:p>
        </p:txBody>
      </p:sp>
      <p:pic>
        <p:nvPicPr>
          <p:cNvPr id="6" name="Imagem 5">
            <a:extLst>
              <a:ext uri="{FF2B5EF4-FFF2-40B4-BE49-F238E27FC236}">
                <a16:creationId xmlns:a16="http://schemas.microsoft.com/office/drawing/2014/main" id="{23A71A57-C3BC-406D-A219-B263953E1152}"/>
              </a:ext>
            </a:extLst>
          </p:cNvPr>
          <p:cNvPicPr>
            <a:picLocks noChangeAspect="1"/>
          </p:cNvPicPr>
          <p:nvPr/>
        </p:nvPicPr>
        <p:blipFill>
          <a:blip r:embed="rId3"/>
          <a:stretch>
            <a:fillRect/>
          </a:stretch>
        </p:blipFill>
        <p:spPr>
          <a:xfrm>
            <a:off x="856074" y="2510585"/>
            <a:ext cx="911755" cy="581408"/>
          </a:xfrm>
          <a:prstGeom prst="rect">
            <a:avLst/>
          </a:prstGeom>
        </p:spPr>
      </p:pic>
      <p:pic>
        <p:nvPicPr>
          <p:cNvPr id="8" name="Imagem 7">
            <a:extLst>
              <a:ext uri="{FF2B5EF4-FFF2-40B4-BE49-F238E27FC236}">
                <a16:creationId xmlns:a16="http://schemas.microsoft.com/office/drawing/2014/main" id="{1BEBDEA8-D83E-41FA-BA57-AB40D4E8E124}"/>
              </a:ext>
            </a:extLst>
          </p:cNvPr>
          <p:cNvPicPr>
            <a:picLocks noChangeAspect="1"/>
          </p:cNvPicPr>
          <p:nvPr/>
        </p:nvPicPr>
        <p:blipFill>
          <a:blip r:embed="rId4"/>
          <a:stretch>
            <a:fillRect/>
          </a:stretch>
        </p:blipFill>
        <p:spPr>
          <a:xfrm>
            <a:off x="770011" y="1712506"/>
            <a:ext cx="10926700" cy="466790"/>
          </a:xfrm>
          <a:prstGeom prst="rect">
            <a:avLst/>
          </a:prstGeom>
        </p:spPr>
      </p:pic>
      <p:pic>
        <p:nvPicPr>
          <p:cNvPr id="10" name="Imagem 9">
            <a:extLst>
              <a:ext uri="{FF2B5EF4-FFF2-40B4-BE49-F238E27FC236}">
                <a16:creationId xmlns:a16="http://schemas.microsoft.com/office/drawing/2014/main" id="{0EE33A05-685A-4688-A69D-3A7F19CDF0B4}"/>
              </a:ext>
            </a:extLst>
          </p:cNvPr>
          <p:cNvPicPr>
            <a:picLocks noChangeAspect="1"/>
          </p:cNvPicPr>
          <p:nvPr/>
        </p:nvPicPr>
        <p:blipFill>
          <a:blip r:embed="rId5"/>
          <a:stretch>
            <a:fillRect/>
          </a:stretch>
        </p:blipFill>
        <p:spPr>
          <a:xfrm>
            <a:off x="793827" y="4806941"/>
            <a:ext cx="796824" cy="626076"/>
          </a:xfrm>
          <a:prstGeom prst="rect">
            <a:avLst/>
          </a:prstGeom>
        </p:spPr>
      </p:pic>
      <p:pic>
        <p:nvPicPr>
          <p:cNvPr id="12" name="Imagem 11">
            <a:extLst>
              <a:ext uri="{FF2B5EF4-FFF2-40B4-BE49-F238E27FC236}">
                <a16:creationId xmlns:a16="http://schemas.microsoft.com/office/drawing/2014/main" id="{37B3EF9C-BEBC-42C9-AF39-1D2BBFACBABE}"/>
              </a:ext>
            </a:extLst>
          </p:cNvPr>
          <p:cNvPicPr>
            <a:picLocks noChangeAspect="1"/>
          </p:cNvPicPr>
          <p:nvPr/>
        </p:nvPicPr>
        <p:blipFill>
          <a:blip r:embed="rId6"/>
          <a:stretch>
            <a:fillRect/>
          </a:stretch>
        </p:blipFill>
        <p:spPr>
          <a:xfrm>
            <a:off x="770011" y="4118112"/>
            <a:ext cx="10879068" cy="447737"/>
          </a:xfrm>
          <a:prstGeom prst="rect">
            <a:avLst/>
          </a:prstGeom>
        </p:spPr>
      </p:pic>
      <p:sp>
        <p:nvSpPr>
          <p:cNvPr id="13" name="CaixaDeTexto 12">
            <a:extLst>
              <a:ext uri="{FF2B5EF4-FFF2-40B4-BE49-F238E27FC236}">
                <a16:creationId xmlns:a16="http://schemas.microsoft.com/office/drawing/2014/main" id="{1FFB6DE2-497E-4EB8-8EBB-E5CBFBEEA297}"/>
              </a:ext>
            </a:extLst>
          </p:cNvPr>
          <p:cNvSpPr txBox="1"/>
          <p:nvPr/>
        </p:nvSpPr>
        <p:spPr>
          <a:xfrm>
            <a:off x="3750365" y="4998271"/>
            <a:ext cx="728869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lumMod val="25000"/>
                  </a:schemeClr>
                </a:solidFill>
                <a:latin typeface="Copperplate Gothic Bold" panose="020E0705020206020404" pitchFamily="34" charset="0"/>
              </a:rPr>
              <a:t>We can get number of all the successful mission by using </a:t>
            </a:r>
            <a:r>
              <a:rPr lang="en-US" dirty="0">
                <a:solidFill>
                  <a:schemeClr val="accent3">
                    <a:lumMod val="25000"/>
                  </a:schemeClr>
                </a:solidFill>
                <a:latin typeface="Abadi" panose="020B0604020104020204" pitchFamily="34" charset="0"/>
              </a:rPr>
              <a:t>“ </a:t>
            </a:r>
            <a:r>
              <a:rPr lang="en-US" dirty="0">
                <a:solidFill>
                  <a:schemeClr val="accent1"/>
                </a:solidFill>
                <a:latin typeface="Abadi" panose="020B0604020104020204" pitchFamily="34" charset="0"/>
              </a:rPr>
              <a:t>COUNT</a:t>
            </a:r>
            <a:r>
              <a:rPr lang="en-US" dirty="0">
                <a:solidFill>
                  <a:schemeClr val="accent3">
                    <a:lumMod val="25000"/>
                  </a:schemeClr>
                </a:solidFill>
                <a:latin typeface="Abadi" panose="020B0604020104020204" pitchFamily="34" charset="0"/>
              </a:rPr>
              <a:t> “ and “ </a:t>
            </a:r>
            <a:r>
              <a:rPr lang="en-US" dirty="0">
                <a:solidFill>
                  <a:schemeClr val="accent1"/>
                </a:solidFill>
                <a:latin typeface="Abadi" panose="020B0604020104020204" pitchFamily="34" charset="0"/>
              </a:rPr>
              <a:t>LIKE</a:t>
            </a:r>
            <a:r>
              <a:rPr lang="en-US" dirty="0">
                <a:solidFill>
                  <a:schemeClr val="accent3">
                    <a:lumMod val="25000"/>
                  </a:schemeClr>
                </a:solidFill>
                <a:latin typeface="Abadi" panose="020B0604020104020204" pitchFamily="34" charset="0"/>
              </a:rPr>
              <a:t> </a:t>
            </a:r>
            <a:r>
              <a:rPr lang="en-US" dirty="0">
                <a:solidFill>
                  <a:srgbClr val="C00000"/>
                </a:solidFill>
                <a:latin typeface="Abadi" panose="020B0604020104020204" pitchFamily="34" charset="0"/>
              </a:rPr>
              <a:t>Failure%</a:t>
            </a:r>
            <a:r>
              <a:rPr lang="en-US" dirty="0">
                <a:solidFill>
                  <a:schemeClr val="accent3">
                    <a:lumMod val="25000"/>
                  </a:schemeClr>
                </a:solidFill>
                <a:latin typeface="Abadi" panose="020B0604020104020204" pitchFamily="34" charset="0"/>
              </a:rPr>
              <a:t> “</a:t>
            </a:r>
            <a:r>
              <a:rPr lang="pt-BR" dirty="0"/>
              <a:t>  </a:t>
            </a:r>
          </a:p>
          <a:p>
            <a:endParaRPr lang="pt-BR" dirty="0"/>
          </a:p>
        </p:txBody>
      </p:sp>
      <p:pic>
        <p:nvPicPr>
          <p:cNvPr id="14" name="Imagem 13" descr="Outline&#10;">
            <a:extLst>
              <a:ext uri="{FF2B5EF4-FFF2-40B4-BE49-F238E27FC236}">
                <a16:creationId xmlns:a16="http://schemas.microsoft.com/office/drawing/2014/main" id="{00E2B46A-B619-4A1B-919D-93FD67658303}"/>
              </a:ext>
            </a:extLst>
          </p:cNvPr>
          <p:cNvPicPr>
            <a:picLocks noChangeAspect="1"/>
          </p:cNvPicPr>
          <p:nvPr/>
        </p:nvPicPr>
        <p:blipFill>
          <a:blip r:embed="rId7"/>
          <a:stretch>
            <a:fillRect/>
          </a:stretch>
        </p:blipFill>
        <p:spPr>
          <a:xfrm>
            <a:off x="0" y="-17237"/>
            <a:ext cx="12192000" cy="1297691"/>
          </a:xfrm>
          <a:prstGeom prst="rect">
            <a:avLst/>
          </a:prstGeom>
        </p:spPr>
      </p:pic>
      <p:sp>
        <p:nvSpPr>
          <p:cNvPr id="15" name="CaixaDeTexto 14">
            <a:extLst>
              <a:ext uri="{FF2B5EF4-FFF2-40B4-BE49-F238E27FC236}">
                <a16:creationId xmlns:a16="http://schemas.microsoft.com/office/drawing/2014/main" id="{E4148711-CE28-429E-A476-BD66503BB0B8}"/>
              </a:ext>
            </a:extLst>
          </p:cNvPr>
          <p:cNvSpPr txBox="1"/>
          <p:nvPr/>
        </p:nvSpPr>
        <p:spPr>
          <a:xfrm>
            <a:off x="145775" y="-14911"/>
            <a:ext cx="3472068" cy="1261884"/>
          </a:xfrm>
          <a:prstGeom prst="rect">
            <a:avLst/>
          </a:prstGeom>
          <a:noFill/>
        </p:spPr>
        <p:txBody>
          <a:bodyPr wrap="square" rtlCol="0">
            <a:spAutoFit/>
          </a:bodyPr>
          <a:lstStyle/>
          <a:p>
            <a:r>
              <a:rPr lang="en-US" sz="1900" dirty="0">
                <a:solidFill>
                  <a:schemeClr val="bg2"/>
                </a:solidFill>
                <a:latin typeface="Copperplate Gothic Bold" panose="020E0705020206020404" pitchFamily="34" charset="0"/>
              </a:rPr>
              <a:t>Total Number of Successful and Failure Mission Outcomes</a:t>
            </a:r>
            <a:endParaRPr lang="pt-BR" sz="19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93774" y="2735189"/>
            <a:ext cx="8311675" cy="1651281"/>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Copperplate Gothic Bold" panose="020E0705020206020404" pitchFamily="34" charset="0"/>
              </a:rPr>
              <a:t>using a word </a:t>
            </a:r>
            <a:r>
              <a:rPr lang="en-US" sz="1800" dirty="0">
                <a:solidFill>
                  <a:schemeClr val="accent3">
                    <a:lumMod val="25000"/>
                  </a:schemeClr>
                </a:solidFill>
                <a:latin typeface="Abadi" panose="020B0604020104020204" pitchFamily="34" charset="0"/>
              </a:rPr>
              <a:t>“ </a:t>
            </a:r>
            <a:r>
              <a:rPr lang="en-US" sz="1800" dirty="0">
                <a:solidFill>
                  <a:schemeClr val="accent1"/>
                </a:solidFill>
                <a:latin typeface="Abadi" panose="020B0604020104020204" pitchFamily="34" charset="0"/>
              </a:rPr>
              <a:t>DISTINCT</a:t>
            </a:r>
            <a:r>
              <a:rPr lang="en-US" sz="1800" dirty="0">
                <a:solidFill>
                  <a:schemeClr val="accent3">
                    <a:lumMod val="25000"/>
                  </a:schemeClr>
                </a:solidFill>
                <a:latin typeface="Abadi" panose="020B0604020104020204" pitchFamily="34" charset="0"/>
              </a:rPr>
              <a:t> “ </a:t>
            </a:r>
            <a:r>
              <a:rPr lang="en-US" sz="1800" dirty="0">
                <a:solidFill>
                  <a:schemeClr val="accent3">
                    <a:lumMod val="25000"/>
                  </a:schemeClr>
                </a:solidFill>
                <a:latin typeface="Copperplate Gothic Bold" panose="020E0705020206020404" pitchFamily="34" charset="0"/>
              </a:rPr>
              <a:t>in the query means that only show unique values in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Copperplate Gothic Bold" panose="020E0705020206020404" pitchFamily="34" charset="0"/>
              </a:rPr>
              <a:t>column from  </a:t>
            </a:r>
            <a:r>
              <a:rPr lang="en-US" sz="1800" dirty="0" err="1">
                <a:solidFill>
                  <a:schemeClr val="accent3">
                    <a:lumMod val="25000"/>
                  </a:schemeClr>
                </a:solidFill>
                <a:latin typeface="Copperplate Gothic Bold" panose="020E0705020206020404" pitchFamily="34" charset="0"/>
              </a:rPr>
              <a:t>spacex</a:t>
            </a:r>
            <a:r>
              <a:rPr lang="en-US" sz="1800" dirty="0">
                <a:solidFill>
                  <a:schemeClr val="accent3">
                    <a:lumMod val="25000"/>
                  </a:schemeClr>
                </a:solidFill>
                <a:latin typeface="Copperplate Gothic Bold" panose="020E0705020206020404" pitchFamily="34" charset="0"/>
              </a:rPr>
              <a:t> table</a:t>
            </a:r>
          </a:p>
          <a:p>
            <a:pPr>
              <a:lnSpc>
                <a:spcPct val="100000"/>
              </a:lnSpc>
              <a:spcBef>
                <a:spcPts val="1400"/>
              </a:spcBef>
            </a:pPr>
            <a:r>
              <a:rPr lang="en-US" sz="1800" dirty="0">
                <a:solidFill>
                  <a:schemeClr val="accent3">
                    <a:lumMod val="25000"/>
                  </a:schemeClr>
                </a:solidFill>
                <a:latin typeface="Copperplate Gothic Bold" panose="020E0705020206020404" pitchFamily="34" charset="0"/>
              </a:rPr>
              <a:t>using a </a:t>
            </a:r>
            <a:r>
              <a:rPr lang="en-US" sz="1800" dirty="0">
                <a:solidFill>
                  <a:schemeClr val="accent1"/>
                </a:solidFill>
                <a:latin typeface="Abadi" panose="020B0604020104020204" pitchFamily="34" charset="0"/>
              </a:rPr>
              <a:t>subquery</a:t>
            </a: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Copperplate Gothic Bold" panose="020E0705020206020404" pitchFamily="34" charset="0"/>
              </a:rPr>
              <a:t>to obtain the </a:t>
            </a:r>
            <a:r>
              <a:rPr lang="en-US" sz="1800" dirty="0">
                <a:solidFill>
                  <a:schemeClr val="accent1"/>
                </a:solidFill>
                <a:latin typeface="Abadi" panose="020B0604020104020204" pitchFamily="34" charset="0"/>
              </a:rPr>
              <a:t>max</a:t>
            </a:r>
            <a:r>
              <a:rPr lang="en-US" sz="1800" dirty="0">
                <a:solidFill>
                  <a:schemeClr val="accent3">
                    <a:lumMod val="25000"/>
                  </a:schemeClr>
                </a:solidFill>
                <a:latin typeface="Abadi" panose="020B0604020104020204" pitchFamily="34" charset="0"/>
              </a:rPr>
              <a:t>imum </a:t>
            </a:r>
            <a:r>
              <a:rPr lang="en-US" sz="1800" dirty="0">
                <a:solidFill>
                  <a:schemeClr val="accent3">
                    <a:lumMod val="25000"/>
                  </a:schemeClr>
                </a:solidFill>
                <a:latin typeface="Copperplate Gothic Bold" panose="020E0705020206020404" pitchFamily="34" charset="0"/>
              </a:rPr>
              <a:t>value of the column</a:t>
            </a:r>
            <a:r>
              <a:rPr lang="en-US" sz="1800" dirty="0">
                <a:solidFill>
                  <a:schemeClr val="accent3">
                    <a:lumMod val="25000"/>
                  </a:schemeClr>
                </a:solidFill>
                <a:latin typeface="Abadi" panose="020B0604020104020204" pitchFamily="34" charset="0"/>
              </a:rPr>
              <a:t> PAYLOAD_MASS__KG_</a:t>
            </a:r>
          </a:p>
        </p:txBody>
      </p:sp>
      <p:pic>
        <p:nvPicPr>
          <p:cNvPr id="6" name="Imagem 5">
            <a:extLst>
              <a:ext uri="{FF2B5EF4-FFF2-40B4-BE49-F238E27FC236}">
                <a16:creationId xmlns:a16="http://schemas.microsoft.com/office/drawing/2014/main" id="{CB8B6EE9-009A-48A9-880B-C978F5A178D4}"/>
              </a:ext>
            </a:extLst>
          </p:cNvPr>
          <p:cNvPicPr>
            <a:picLocks noChangeAspect="1"/>
          </p:cNvPicPr>
          <p:nvPr/>
        </p:nvPicPr>
        <p:blipFill>
          <a:blip r:embed="rId3"/>
          <a:stretch>
            <a:fillRect/>
          </a:stretch>
        </p:blipFill>
        <p:spPr>
          <a:xfrm>
            <a:off x="550171" y="1501394"/>
            <a:ext cx="10955279" cy="657317"/>
          </a:xfrm>
          <a:prstGeom prst="rect">
            <a:avLst/>
          </a:prstGeom>
        </p:spPr>
      </p:pic>
      <p:pic>
        <p:nvPicPr>
          <p:cNvPr id="8" name="Imagem 7">
            <a:extLst>
              <a:ext uri="{FF2B5EF4-FFF2-40B4-BE49-F238E27FC236}">
                <a16:creationId xmlns:a16="http://schemas.microsoft.com/office/drawing/2014/main" id="{DEEFA926-1576-4915-A5DC-596309E5A48C}"/>
              </a:ext>
            </a:extLst>
          </p:cNvPr>
          <p:cNvPicPr>
            <a:picLocks noChangeAspect="1"/>
          </p:cNvPicPr>
          <p:nvPr/>
        </p:nvPicPr>
        <p:blipFill>
          <a:blip r:embed="rId4"/>
          <a:stretch>
            <a:fillRect/>
          </a:stretch>
        </p:blipFill>
        <p:spPr>
          <a:xfrm>
            <a:off x="550171" y="2272199"/>
            <a:ext cx="1514686" cy="3753374"/>
          </a:xfrm>
          <a:prstGeom prst="rect">
            <a:avLst/>
          </a:prstGeom>
        </p:spPr>
      </p:pic>
      <p:pic>
        <p:nvPicPr>
          <p:cNvPr id="9" name="Imagem 8" descr="Outline&#10;">
            <a:extLst>
              <a:ext uri="{FF2B5EF4-FFF2-40B4-BE49-F238E27FC236}">
                <a16:creationId xmlns:a16="http://schemas.microsoft.com/office/drawing/2014/main" id="{4E77BAA0-7D87-4771-9F1F-C5D04482B2E5}"/>
              </a:ext>
            </a:extLst>
          </p:cNvPr>
          <p:cNvPicPr>
            <a:picLocks noChangeAspect="1"/>
          </p:cNvPicPr>
          <p:nvPr/>
        </p:nvPicPr>
        <p:blipFill>
          <a:blip r:embed="rId5"/>
          <a:stretch>
            <a:fillRect/>
          </a:stretch>
        </p:blipFill>
        <p:spPr>
          <a:xfrm>
            <a:off x="0" y="-17237"/>
            <a:ext cx="12192000" cy="1297691"/>
          </a:xfrm>
          <a:prstGeom prst="rect">
            <a:avLst/>
          </a:prstGeom>
        </p:spPr>
      </p:pic>
      <p:sp>
        <p:nvSpPr>
          <p:cNvPr id="10" name="CaixaDeTexto 9">
            <a:extLst>
              <a:ext uri="{FF2B5EF4-FFF2-40B4-BE49-F238E27FC236}">
                <a16:creationId xmlns:a16="http://schemas.microsoft.com/office/drawing/2014/main" id="{AF35A445-AF1C-47CC-A093-3436981FCBBE}"/>
              </a:ext>
            </a:extLst>
          </p:cNvPr>
          <p:cNvSpPr txBox="1"/>
          <p:nvPr/>
        </p:nvSpPr>
        <p:spPr>
          <a:xfrm>
            <a:off x="119270" y="57990"/>
            <a:ext cx="3419060"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Boosters Carried Maximum Payload</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542291"/>
            <a:ext cx="11209956" cy="413994"/>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1"/>
                </a:solidFill>
                <a:latin typeface="Abadi"/>
              </a:rPr>
              <a:t>Geographic Location Launch Location SpaceX</a:t>
            </a:r>
          </a:p>
          <a:p>
            <a:pPr marL="0" indent="0">
              <a:lnSpc>
                <a:spcPct val="100000"/>
              </a:lnSpc>
              <a:spcBef>
                <a:spcPts val="1400"/>
              </a:spcBef>
              <a:buNone/>
            </a:pPr>
            <a:endParaRPr lang="en-US" sz="2400" b="1" u="sng" dirty="0">
              <a:solidFill>
                <a:schemeClr val="accent3">
                  <a:lumMod val="25000"/>
                </a:schemeClr>
              </a:solidFill>
              <a:latin typeface="Abadi"/>
            </a:endParaRPr>
          </a:p>
          <a:p>
            <a:pPr marL="0" indent="0">
              <a:lnSpc>
                <a:spcPct val="100000"/>
              </a:lnSpc>
              <a:spcBef>
                <a:spcPts val="1400"/>
              </a:spcBef>
              <a:buNone/>
            </a:pPr>
            <a:endParaRPr lang="en-US" sz="2400" b="1" u="sng"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marL="0" indent="0">
              <a:buNone/>
            </a:pPr>
            <a:endParaRPr lang="en-US" dirty="0"/>
          </a:p>
        </p:txBody>
      </p:sp>
      <p:pic>
        <p:nvPicPr>
          <p:cNvPr id="2052" name="Picture 4">
            <a:extLst>
              <a:ext uri="{FF2B5EF4-FFF2-40B4-BE49-F238E27FC236}">
                <a16:creationId xmlns:a16="http://schemas.microsoft.com/office/drawing/2014/main" id="{8B59650E-D614-4D8D-9F84-964189BFA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08" y="2214894"/>
            <a:ext cx="8226019" cy="4175132"/>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26AD2407-6D95-4192-B9BA-AA062694FB70}"/>
              </a:ext>
            </a:extLst>
          </p:cNvPr>
          <p:cNvSpPr txBox="1"/>
          <p:nvPr/>
        </p:nvSpPr>
        <p:spPr>
          <a:xfrm>
            <a:off x="9194809" y="2455800"/>
            <a:ext cx="2610678" cy="3693319"/>
          </a:xfrm>
          <a:prstGeom prst="rect">
            <a:avLst/>
          </a:prstGeom>
          <a:noFill/>
        </p:spPr>
        <p:txBody>
          <a:bodyPr wrap="square" rtlCol="0">
            <a:spAutoFit/>
          </a:bodyPr>
          <a:lstStyle/>
          <a:p>
            <a:r>
              <a:rPr lang="en-US" dirty="0"/>
              <a:t>As launch sites have a strong influence on mission success, we analyze the geographic opposition of these points and understand their location. The map illustrates the positioning of the launch sites CCAFS LC-40, CCAFS SLC-40, KSC LC-39A, VAFB SLC-4E.</a:t>
            </a:r>
          </a:p>
          <a:p>
            <a:r>
              <a:rPr lang="en-US" dirty="0"/>
              <a:t>All launch sites in USA, Florida and California</a:t>
            </a:r>
            <a:endParaRPr lang="pt-BR" dirty="0"/>
          </a:p>
        </p:txBody>
      </p:sp>
      <p:pic>
        <p:nvPicPr>
          <p:cNvPr id="9" name="Imagem 8" descr="Outline&#10;">
            <a:extLst>
              <a:ext uri="{FF2B5EF4-FFF2-40B4-BE49-F238E27FC236}">
                <a16:creationId xmlns:a16="http://schemas.microsoft.com/office/drawing/2014/main" id="{2E56566D-B152-4FFC-92A0-568488BBEFEC}"/>
              </a:ext>
            </a:extLst>
          </p:cNvPr>
          <p:cNvPicPr>
            <a:picLocks noChangeAspect="1"/>
          </p:cNvPicPr>
          <p:nvPr/>
        </p:nvPicPr>
        <p:blipFill>
          <a:blip r:embed="rId4"/>
          <a:stretch>
            <a:fillRect/>
          </a:stretch>
        </p:blipFill>
        <p:spPr>
          <a:xfrm>
            <a:off x="0" y="-17237"/>
            <a:ext cx="12192000" cy="1297691"/>
          </a:xfrm>
          <a:prstGeom prst="rect">
            <a:avLst/>
          </a:prstGeom>
        </p:spPr>
      </p:pic>
      <p:sp>
        <p:nvSpPr>
          <p:cNvPr id="6" name="CaixaDeTexto 5">
            <a:extLst>
              <a:ext uri="{FF2B5EF4-FFF2-40B4-BE49-F238E27FC236}">
                <a16:creationId xmlns:a16="http://schemas.microsoft.com/office/drawing/2014/main" id="{6D2994B8-E817-422B-9C9A-2EA7F43C3767}"/>
              </a:ext>
            </a:extLst>
          </p:cNvPr>
          <p:cNvSpPr txBox="1"/>
          <p:nvPr/>
        </p:nvSpPr>
        <p:spPr>
          <a:xfrm>
            <a:off x="106017" y="108932"/>
            <a:ext cx="3233531"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Geographic Location</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9270" y="5697070"/>
            <a:ext cx="11900452" cy="1050097"/>
          </a:xfrm>
          <a:prstGeom prst="rect">
            <a:avLst/>
          </a:prstGeom>
        </p:spPr>
        <p:txBody>
          <a:bodyPr lIns="91440" tIns="45720" rIns="91440" bIns="45720" anchor="t">
            <a:normAutofit fontScale="85000" lnSpcReduction="10000"/>
          </a:bodyPr>
          <a:lstStyle/>
          <a:p>
            <a:pPr>
              <a:lnSpc>
                <a:spcPct val="100000"/>
              </a:lnSpc>
              <a:spcBef>
                <a:spcPts val="1400"/>
              </a:spcBef>
            </a:pPr>
            <a:r>
              <a:rPr lang="en-US" sz="1900" dirty="0">
                <a:solidFill>
                  <a:schemeClr val="accent3">
                    <a:lumMod val="25000"/>
                  </a:schemeClr>
                </a:solidFill>
                <a:latin typeface="Copperplate Gothic Bold" panose="020E0705020206020404" pitchFamily="34" charset="0"/>
              </a:rPr>
              <a:t>Map the success rate results for each launch site to see which sites illustrate the highest success rates</a:t>
            </a:r>
          </a:p>
          <a:p>
            <a:pPr>
              <a:lnSpc>
                <a:spcPct val="100000"/>
              </a:lnSpc>
              <a:spcBef>
                <a:spcPts val="1400"/>
              </a:spcBef>
            </a:pPr>
            <a:r>
              <a:rPr lang="en-US" sz="1900" dirty="0">
                <a:solidFill>
                  <a:schemeClr val="accent3">
                    <a:lumMod val="25000"/>
                  </a:schemeClr>
                </a:solidFill>
                <a:latin typeface="Copperplate Gothic Bold" panose="020E0705020206020404" pitchFamily="34" charset="0"/>
              </a:rPr>
              <a:t>Marks inserted from the map are divided into two classes, </a:t>
            </a:r>
            <a:r>
              <a:rPr lang="en-US" sz="1900" dirty="0">
                <a:solidFill>
                  <a:srgbClr val="00B050"/>
                </a:solidFill>
                <a:latin typeface="Copperplate Gothic Bold" panose="020E0705020206020404" pitchFamily="34" charset="0"/>
              </a:rPr>
              <a:t>Green</a:t>
            </a:r>
            <a:r>
              <a:rPr lang="en-US" sz="1900" dirty="0">
                <a:solidFill>
                  <a:schemeClr val="accent3">
                    <a:lumMod val="25000"/>
                  </a:schemeClr>
                </a:solidFill>
                <a:latin typeface="Copperplate Gothic Bold" panose="020E0705020206020404" pitchFamily="34" charset="0"/>
              </a:rPr>
              <a:t> for </a:t>
            </a:r>
            <a:r>
              <a:rPr lang="en-US" sz="1900" dirty="0">
                <a:latin typeface="Copperplate Gothic Bold" panose="020E0705020206020404" pitchFamily="34" charset="0"/>
              </a:rPr>
              <a:t>Success</a:t>
            </a:r>
            <a:r>
              <a:rPr lang="en-US" sz="1900" dirty="0">
                <a:solidFill>
                  <a:schemeClr val="accent3">
                    <a:lumMod val="25000"/>
                  </a:schemeClr>
                </a:solidFill>
                <a:latin typeface="Copperplate Gothic Bold" panose="020E0705020206020404" pitchFamily="34" charset="0"/>
              </a:rPr>
              <a:t> and </a:t>
            </a:r>
            <a:r>
              <a:rPr lang="en-US" sz="1900" dirty="0">
                <a:solidFill>
                  <a:srgbClr val="FF0000"/>
                </a:solidFill>
                <a:latin typeface="Copperplate Gothic Bold" panose="020E0705020206020404" pitchFamily="34" charset="0"/>
              </a:rPr>
              <a:t>Red</a:t>
            </a:r>
            <a:r>
              <a:rPr lang="en-US" sz="1900" dirty="0">
                <a:solidFill>
                  <a:schemeClr val="accent3">
                    <a:lumMod val="25000"/>
                  </a:schemeClr>
                </a:solidFill>
                <a:latin typeface="Copperplate Gothic Bold" panose="020E0705020206020404" pitchFamily="34" charset="0"/>
              </a:rPr>
              <a:t> for Failure.</a:t>
            </a:r>
          </a:p>
          <a:p>
            <a:pPr>
              <a:spcBef>
                <a:spcPts val="1400"/>
              </a:spcBef>
            </a:pPr>
            <a:endParaRPr lang="en-US" dirty="0">
              <a:solidFill>
                <a:schemeClr val="accent3">
                  <a:lumMod val="25000"/>
                </a:schemeClr>
              </a:solidFill>
            </a:endParaRPr>
          </a:p>
        </p:txBody>
      </p:sp>
      <p:pic>
        <p:nvPicPr>
          <p:cNvPr id="4" name="Imagem 3">
            <a:extLst>
              <a:ext uri="{FF2B5EF4-FFF2-40B4-BE49-F238E27FC236}">
                <a16:creationId xmlns:a16="http://schemas.microsoft.com/office/drawing/2014/main" id="{62DAB977-D159-4B9D-AB88-3ADF1D84898E}"/>
              </a:ext>
            </a:extLst>
          </p:cNvPr>
          <p:cNvPicPr>
            <a:picLocks noChangeAspect="1"/>
          </p:cNvPicPr>
          <p:nvPr/>
        </p:nvPicPr>
        <p:blipFill>
          <a:blip r:embed="rId3"/>
          <a:stretch>
            <a:fillRect/>
          </a:stretch>
        </p:blipFill>
        <p:spPr>
          <a:xfrm>
            <a:off x="4532242" y="3853855"/>
            <a:ext cx="3472071" cy="1718735"/>
          </a:xfrm>
          <a:prstGeom prst="rect">
            <a:avLst/>
          </a:prstGeom>
        </p:spPr>
      </p:pic>
      <p:pic>
        <p:nvPicPr>
          <p:cNvPr id="7" name="Imagem 6">
            <a:extLst>
              <a:ext uri="{FF2B5EF4-FFF2-40B4-BE49-F238E27FC236}">
                <a16:creationId xmlns:a16="http://schemas.microsoft.com/office/drawing/2014/main" id="{FDD8EC6A-86B6-41D9-8CE4-0E85E9CD9953}"/>
              </a:ext>
            </a:extLst>
          </p:cNvPr>
          <p:cNvPicPr>
            <a:picLocks noChangeAspect="1"/>
          </p:cNvPicPr>
          <p:nvPr/>
        </p:nvPicPr>
        <p:blipFill>
          <a:blip r:embed="rId4"/>
          <a:stretch>
            <a:fillRect/>
          </a:stretch>
        </p:blipFill>
        <p:spPr>
          <a:xfrm>
            <a:off x="4532242" y="1760324"/>
            <a:ext cx="3458819" cy="1981196"/>
          </a:xfrm>
          <a:prstGeom prst="rect">
            <a:avLst/>
          </a:prstGeom>
        </p:spPr>
      </p:pic>
      <p:pic>
        <p:nvPicPr>
          <p:cNvPr id="10" name="Imagem 9">
            <a:extLst>
              <a:ext uri="{FF2B5EF4-FFF2-40B4-BE49-F238E27FC236}">
                <a16:creationId xmlns:a16="http://schemas.microsoft.com/office/drawing/2014/main" id="{353956FB-1041-4D83-B611-426AB19E3A5C}"/>
              </a:ext>
            </a:extLst>
          </p:cNvPr>
          <p:cNvPicPr>
            <a:picLocks noChangeAspect="1"/>
          </p:cNvPicPr>
          <p:nvPr/>
        </p:nvPicPr>
        <p:blipFill>
          <a:blip r:embed="rId5"/>
          <a:stretch>
            <a:fillRect/>
          </a:stretch>
        </p:blipFill>
        <p:spPr>
          <a:xfrm>
            <a:off x="8109722" y="1760325"/>
            <a:ext cx="3348251" cy="3812266"/>
          </a:xfrm>
          <a:prstGeom prst="rect">
            <a:avLst/>
          </a:prstGeom>
        </p:spPr>
      </p:pic>
      <p:sp>
        <p:nvSpPr>
          <p:cNvPr id="13" name="CaixaDeTexto 12">
            <a:extLst>
              <a:ext uri="{FF2B5EF4-FFF2-40B4-BE49-F238E27FC236}">
                <a16:creationId xmlns:a16="http://schemas.microsoft.com/office/drawing/2014/main" id="{8386F3B1-C103-4869-A4D2-2936BB506692}"/>
              </a:ext>
            </a:extLst>
          </p:cNvPr>
          <p:cNvSpPr txBox="1"/>
          <p:nvPr/>
        </p:nvSpPr>
        <p:spPr>
          <a:xfrm>
            <a:off x="770011" y="1304620"/>
            <a:ext cx="3560900" cy="400110"/>
          </a:xfrm>
          <a:prstGeom prst="rect">
            <a:avLst/>
          </a:prstGeom>
          <a:noFill/>
        </p:spPr>
        <p:txBody>
          <a:bodyPr wrap="square" rtlCol="0">
            <a:spAutoFit/>
          </a:bodyPr>
          <a:lstStyle/>
          <a:p>
            <a:r>
              <a:rPr lang="pt-BR" sz="2000" b="1" dirty="0" err="1">
                <a:solidFill>
                  <a:schemeClr val="accent1"/>
                </a:solidFill>
                <a:latin typeface="+mj-lt"/>
              </a:rPr>
              <a:t>Success</a:t>
            </a:r>
            <a:r>
              <a:rPr lang="pt-BR" sz="2000" b="1" dirty="0">
                <a:solidFill>
                  <a:schemeClr val="accent1"/>
                </a:solidFill>
                <a:latin typeface="+mj-lt"/>
              </a:rPr>
              <a:t> Rate </a:t>
            </a:r>
            <a:r>
              <a:rPr lang="pt-BR" sz="2000" b="1" dirty="0" err="1">
                <a:solidFill>
                  <a:schemeClr val="accent1"/>
                </a:solidFill>
                <a:latin typeface="+mj-lt"/>
              </a:rPr>
              <a:t>Visualization</a:t>
            </a:r>
            <a:endParaRPr lang="pt-BR" sz="2000" b="1" dirty="0">
              <a:solidFill>
                <a:schemeClr val="accent1"/>
              </a:solidFill>
              <a:latin typeface="+mj-lt"/>
            </a:endParaRPr>
          </a:p>
        </p:txBody>
      </p:sp>
      <p:pic>
        <p:nvPicPr>
          <p:cNvPr id="17" name="Imagem 16">
            <a:extLst>
              <a:ext uri="{FF2B5EF4-FFF2-40B4-BE49-F238E27FC236}">
                <a16:creationId xmlns:a16="http://schemas.microsoft.com/office/drawing/2014/main" id="{578E6D9F-F1D5-4C52-91AA-3D7AA5DD308F}"/>
              </a:ext>
            </a:extLst>
          </p:cNvPr>
          <p:cNvPicPr>
            <a:picLocks noChangeAspect="1"/>
          </p:cNvPicPr>
          <p:nvPr/>
        </p:nvPicPr>
        <p:blipFill>
          <a:blip r:embed="rId6"/>
          <a:stretch>
            <a:fillRect/>
          </a:stretch>
        </p:blipFill>
        <p:spPr>
          <a:xfrm>
            <a:off x="726952" y="1772469"/>
            <a:ext cx="3719029" cy="3812266"/>
          </a:xfrm>
          <a:prstGeom prst="rect">
            <a:avLst/>
          </a:prstGeom>
        </p:spPr>
      </p:pic>
      <p:pic>
        <p:nvPicPr>
          <p:cNvPr id="18" name="Imagem 17" descr="Outline&#10;">
            <a:extLst>
              <a:ext uri="{FF2B5EF4-FFF2-40B4-BE49-F238E27FC236}">
                <a16:creationId xmlns:a16="http://schemas.microsoft.com/office/drawing/2014/main" id="{2A1A334C-2C54-459F-8579-3FF895827C9A}"/>
              </a:ext>
            </a:extLst>
          </p:cNvPr>
          <p:cNvPicPr>
            <a:picLocks noChangeAspect="1"/>
          </p:cNvPicPr>
          <p:nvPr/>
        </p:nvPicPr>
        <p:blipFill>
          <a:blip r:embed="rId7"/>
          <a:stretch>
            <a:fillRect/>
          </a:stretch>
        </p:blipFill>
        <p:spPr>
          <a:xfrm>
            <a:off x="0" y="-17237"/>
            <a:ext cx="12192000" cy="1297691"/>
          </a:xfrm>
          <a:prstGeom prst="rect">
            <a:avLst/>
          </a:prstGeom>
        </p:spPr>
      </p:pic>
      <p:sp>
        <p:nvSpPr>
          <p:cNvPr id="19" name="CaixaDeTexto 18">
            <a:extLst>
              <a:ext uri="{FF2B5EF4-FFF2-40B4-BE49-F238E27FC236}">
                <a16:creationId xmlns:a16="http://schemas.microsoft.com/office/drawing/2014/main" id="{EA90B95E-C32D-4E26-98F7-70114615D150}"/>
              </a:ext>
            </a:extLst>
          </p:cNvPr>
          <p:cNvSpPr txBox="1"/>
          <p:nvPr/>
        </p:nvSpPr>
        <p:spPr>
          <a:xfrm>
            <a:off x="119270" y="66969"/>
            <a:ext cx="3485321" cy="830997"/>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Success Rate by Launch Location</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9523" y="2112243"/>
            <a:ext cx="3481752" cy="42437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mj-lt"/>
              </a:rPr>
              <a:t>All launch sites are not close to the equator, they are approximately 30°N from the equator, and all launch sites are very close to shore. Note that postings only occur at one of the four posting locations, which means that many posting records will have exactly the same coordination.</a:t>
            </a:r>
          </a:p>
        </p:txBody>
      </p:sp>
      <p:pic>
        <p:nvPicPr>
          <p:cNvPr id="4" name="Imagem 3">
            <a:extLst>
              <a:ext uri="{FF2B5EF4-FFF2-40B4-BE49-F238E27FC236}">
                <a16:creationId xmlns:a16="http://schemas.microsoft.com/office/drawing/2014/main" id="{FF6E1E6A-9C9F-4674-8BDE-B39E37254990}"/>
              </a:ext>
            </a:extLst>
          </p:cNvPr>
          <p:cNvPicPr>
            <a:picLocks noChangeAspect="1"/>
          </p:cNvPicPr>
          <p:nvPr/>
        </p:nvPicPr>
        <p:blipFill>
          <a:blip r:embed="rId3"/>
          <a:stretch>
            <a:fillRect/>
          </a:stretch>
        </p:blipFill>
        <p:spPr>
          <a:xfrm>
            <a:off x="7264375" y="1922495"/>
            <a:ext cx="3958832" cy="2387687"/>
          </a:xfrm>
          <a:prstGeom prst="rect">
            <a:avLst/>
          </a:prstGeom>
        </p:spPr>
      </p:pic>
      <p:pic>
        <p:nvPicPr>
          <p:cNvPr id="7" name="Imagem 6">
            <a:extLst>
              <a:ext uri="{FF2B5EF4-FFF2-40B4-BE49-F238E27FC236}">
                <a16:creationId xmlns:a16="http://schemas.microsoft.com/office/drawing/2014/main" id="{65B946B9-A002-47A7-8B5D-18D21102F222}"/>
              </a:ext>
            </a:extLst>
          </p:cNvPr>
          <p:cNvPicPr>
            <a:picLocks noChangeAspect="1"/>
          </p:cNvPicPr>
          <p:nvPr/>
        </p:nvPicPr>
        <p:blipFill>
          <a:blip r:embed="rId4"/>
          <a:stretch>
            <a:fillRect/>
          </a:stretch>
        </p:blipFill>
        <p:spPr>
          <a:xfrm>
            <a:off x="7264375" y="4458413"/>
            <a:ext cx="3960216" cy="2135483"/>
          </a:xfrm>
          <a:prstGeom prst="rect">
            <a:avLst/>
          </a:prstGeom>
        </p:spPr>
      </p:pic>
      <p:pic>
        <p:nvPicPr>
          <p:cNvPr id="3074" name="Picture 2">
            <a:extLst>
              <a:ext uri="{FF2B5EF4-FFF2-40B4-BE49-F238E27FC236}">
                <a16:creationId xmlns:a16="http://schemas.microsoft.com/office/drawing/2014/main" id="{D0B91D0D-9C0C-438B-BBEF-6334AA273E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96069" y="3029307"/>
            <a:ext cx="4639363" cy="2489814"/>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91A95FC1-1B9D-4BA6-A804-6AD1996E6FE0}"/>
              </a:ext>
            </a:extLst>
          </p:cNvPr>
          <p:cNvSpPr txBox="1"/>
          <p:nvPr/>
        </p:nvSpPr>
        <p:spPr>
          <a:xfrm>
            <a:off x="849523" y="1535955"/>
            <a:ext cx="9356035" cy="400110"/>
          </a:xfrm>
          <a:prstGeom prst="rect">
            <a:avLst/>
          </a:prstGeom>
          <a:noFill/>
        </p:spPr>
        <p:txBody>
          <a:bodyPr wrap="square" rtlCol="0">
            <a:spAutoFit/>
          </a:bodyPr>
          <a:lstStyle/>
          <a:p>
            <a:r>
              <a:rPr lang="en-US" sz="2000" dirty="0">
                <a:solidFill>
                  <a:schemeClr val="accent1"/>
                </a:solidFill>
              </a:rPr>
              <a:t>Relationship between the distances of launch sites</a:t>
            </a:r>
            <a:endParaRPr lang="pt-BR" sz="2000" dirty="0">
              <a:solidFill>
                <a:schemeClr val="accent1"/>
              </a:solidFill>
            </a:endParaRPr>
          </a:p>
        </p:txBody>
      </p:sp>
      <p:pic>
        <p:nvPicPr>
          <p:cNvPr id="13" name="Imagem 12" descr="Outline&#10;">
            <a:extLst>
              <a:ext uri="{FF2B5EF4-FFF2-40B4-BE49-F238E27FC236}">
                <a16:creationId xmlns:a16="http://schemas.microsoft.com/office/drawing/2014/main" id="{CDE24803-A39E-426B-881D-2FCF75131BE8}"/>
              </a:ext>
            </a:extLst>
          </p:cNvPr>
          <p:cNvPicPr>
            <a:picLocks noChangeAspect="1"/>
          </p:cNvPicPr>
          <p:nvPr/>
        </p:nvPicPr>
        <p:blipFill>
          <a:blip r:embed="rId6"/>
          <a:stretch>
            <a:fillRect/>
          </a:stretch>
        </p:blipFill>
        <p:spPr>
          <a:xfrm>
            <a:off x="0" y="-17237"/>
            <a:ext cx="12192000" cy="1297691"/>
          </a:xfrm>
          <a:prstGeom prst="rect">
            <a:avLst/>
          </a:prstGeom>
        </p:spPr>
      </p:pic>
      <p:sp>
        <p:nvSpPr>
          <p:cNvPr id="11" name="CaixaDeTexto 10">
            <a:extLst>
              <a:ext uri="{FF2B5EF4-FFF2-40B4-BE49-F238E27FC236}">
                <a16:creationId xmlns:a16="http://schemas.microsoft.com/office/drawing/2014/main" id="{F60B04BA-BEA3-4F76-856B-160DB1E74AB5}"/>
              </a:ext>
            </a:extLst>
          </p:cNvPr>
          <p:cNvSpPr txBox="1"/>
          <p:nvPr/>
        </p:nvSpPr>
        <p:spPr>
          <a:xfrm>
            <a:off x="185531" y="86478"/>
            <a:ext cx="3352800"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Launch Site Details</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08721" y="1510147"/>
            <a:ext cx="11174558" cy="47162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pt-BR" sz="2200" dirty="0">
                <a:solidFill>
                  <a:schemeClr val="accent3">
                    <a:lumMod val="25000"/>
                  </a:schemeClr>
                </a:solidFill>
                <a:latin typeface="Copperplate Gothic Bold" panose="020E0705020206020404" pitchFamily="34" charset="0"/>
              </a:rPr>
              <a:t>Contexto e plano de fundo do projeto</a:t>
            </a:r>
          </a:p>
          <a:p>
            <a:pPr marL="0" indent="0">
              <a:spcBef>
                <a:spcPts val="1400"/>
              </a:spcBef>
              <a:buNone/>
            </a:pPr>
            <a:r>
              <a:rPr lang="pt-BR" sz="1700" dirty="0">
                <a:solidFill>
                  <a:schemeClr val="accent3">
                    <a:lumMod val="25000"/>
                  </a:schemeClr>
                </a:solidFill>
                <a:latin typeface="Arial" panose="020B0604020202020204" pitchFamily="34" charset="0"/>
                <a:cs typeface="Arial" panose="020B0604020202020204" pitchFamily="34" charset="0"/>
              </a:rPr>
              <a:t>Devido ao desenvolvimento tecnológico que estamos experimentando atualmente, empresas privadas como a </a:t>
            </a:r>
            <a:r>
              <a:rPr lang="pt-BR" sz="1700" dirty="0" err="1">
                <a:solidFill>
                  <a:schemeClr val="accent3">
                    <a:lumMod val="25000"/>
                  </a:schemeClr>
                </a:solidFill>
                <a:latin typeface="Arial" panose="020B0604020202020204" pitchFamily="34" charset="0"/>
                <a:cs typeface="Arial" panose="020B0604020202020204" pitchFamily="34" charset="0"/>
              </a:rPr>
              <a:t>SpaceX</a:t>
            </a:r>
            <a:r>
              <a:rPr lang="pt-BR" sz="1700" dirty="0">
                <a:solidFill>
                  <a:schemeClr val="accent3">
                    <a:lumMod val="25000"/>
                  </a:schemeClr>
                </a:solidFill>
                <a:latin typeface="Arial" panose="020B0604020202020204" pitchFamily="34" charset="0"/>
                <a:cs typeface="Arial" panose="020B0604020202020204" pitchFamily="34" charset="0"/>
              </a:rPr>
              <a:t> agora estão autorizadas a desenvolver e comercializar viagens espaciais. A empresa </a:t>
            </a:r>
            <a:r>
              <a:rPr lang="pt-BR" sz="1700" dirty="0" err="1">
                <a:solidFill>
                  <a:schemeClr val="accent3">
                    <a:lumMod val="25000"/>
                  </a:schemeClr>
                </a:solidFill>
                <a:latin typeface="Arial" panose="020B0604020202020204" pitchFamily="34" charset="0"/>
                <a:cs typeface="Arial" panose="020B0604020202020204" pitchFamily="34" charset="0"/>
              </a:rPr>
              <a:t>SpaceX</a:t>
            </a:r>
            <a:r>
              <a:rPr lang="pt-BR" sz="1700" dirty="0">
                <a:solidFill>
                  <a:schemeClr val="accent3">
                    <a:lumMod val="25000"/>
                  </a:schemeClr>
                </a:solidFill>
                <a:latin typeface="Arial" panose="020B0604020202020204" pitchFamily="34" charset="0"/>
                <a:cs typeface="Arial" panose="020B0604020202020204" pitchFamily="34" charset="0"/>
              </a:rPr>
              <a:t> anuncia a distribuição de viagens ao espaço e anuncia ao custo de cada lançamento a um valor de US $ 62 milhões de dólares, enquanto outras empresas anunciam ao custo de US $ 165 milhões de dólares cada lançamento.
Mas para a </a:t>
            </a:r>
            <a:r>
              <a:rPr lang="pt-BR" sz="1700" dirty="0" err="1">
                <a:solidFill>
                  <a:schemeClr val="accent3">
                    <a:lumMod val="25000"/>
                  </a:schemeClr>
                </a:solidFill>
                <a:latin typeface="Arial" panose="020B0604020202020204" pitchFamily="34" charset="0"/>
                <a:cs typeface="Arial" panose="020B0604020202020204" pitchFamily="34" charset="0"/>
              </a:rPr>
              <a:t>SpaceX</a:t>
            </a:r>
            <a:r>
              <a:rPr lang="pt-BR" sz="1700" dirty="0">
                <a:solidFill>
                  <a:schemeClr val="accent3">
                    <a:lumMod val="25000"/>
                  </a:schemeClr>
                </a:solidFill>
                <a:latin typeface="Arial" panose="020B0604020202020204" pitchFamily="34" charset="0"/>
                <a:cs typeface="Arial" panose="020B0604020202020204" pitchFamily="34" charset="0"/>
              </a:rPr>
              <a:t> ser capaz de obter o custo de US $ 62 milhões para cada lançamento, será necessário reutilizar o primeiro estágio, e para isso prevemos, através dos dados que temos no momento, se o primeiro estágio pousará com sucesso ou não, se o pouso de retorno for bem-sucedido, o custo estará dentro de US $ 62 milhões. E para isso, o </a:t>
            </a:r>
            <a:r>
              <a:rPr lang="pt-BR" sz="1700" dirty="0" err="1">
                <a:solidFill>
                  <a:schemeClr val="accent3">
                    <a:lumMod val="25000"/>
                  </a:schemeClr>
                </a:solidFill>
                <a:latin typeface="Arial" panose="020B0604020202020204" pitchFamily="34" charset="0"/>
                <a:cs typeface="Arial" panose="020B0604020202020204" pitchFamily="34" charset="0"/>
              </a:rPr>
              <a:t>Machine</a:t>
            </a:r>
            <a:r>
              <a:rPr lang="pt-BR" sz="1700" dirty="0">
                <a:solidFill>
                  <a:schemeClr val="accent3">
                    <a:lumMod val="25000"/>
                  </a:schemeClr>
                </a:solidFill>
                <a:latin typeface="Arial" panose="020B0604020202020204" pitchFamily="34" charset="0"/>
                <a:cs typeface="Arial" panose="020B0604020202020204" pitchFamily="34" charset="0"/>
              </a:rPr>
              <a:t> Learning foi usado para um modelo de classificação.</a:t>
            </a:r>
          </a:p>
          <a:p>
            <a:pPr>
              <a:spcBef>
                <a:spcPts val="1400"/>
              </a:spcBef>
              <a:buFont typeface="Arial" panose="020B0604020202020204" pitchFamily="34" charset="0"/>
              <a:buChar char="•"/>
            </a:pPr>
            <a:r>
              <a:rPr lang="pt-BR" sz="2200" dirty="0">
                <a:solidFill>
                  <a:schemeClr val="accent3">
                    <a:lumMod val="25000"/>
                  </a:schemeClr>
                </a:solidFill>
                <a:latin typeface="Copperplate Gothic Bold" panose="020E0705020206020404" pitchFamily="34" charset="0"/>
              </a:rPr>
              <a:t>Problemas que você deseja encontrar respostas</a:t>
            </a:r>
          </a:p>
          <a:p>
            <a:pPr marL="0" indent="0">
              <a:spcBef>
                <a:spcPts val="1400"/>
              </a:spcBef>
              <a:buNone/>
            </a:pPr>
            <a:r>
              <a:rPr lang="pt-BR" sz="1700" dirty="0">
                <a:solidFill>
                  <a:schemeClr val="accent3">
                    <a:lumMod val="25000"/>
                  </a:schemeClr>
                </a:solidFill>
                <a:latin typeface="Arial" panose="020B0604020202020204" pitchFamily="34" charset="0"/>
                <a:cs typeface="Arial" panose="020B0604020202020204" pitchFamily="34" charset="0"/>
              </a:rPr>
              <a:t>O que influencia o Falcon 9 a ter sucesso em seu pouso de retorno?
Que efeitos tem cada relação entre as variáveis na determinação da taxa de sucesso do pouso de retorno?
Que condições a </a:t>
            </a:r>
            <a:r>
              <a:rPr lang="pt-BR" sz="1700" dirty="0" err="1">
                <a:solidFill>
                  <a:schemeClr val="accent3">
                    <a:lumMod val="25000"/>
                  </a:schemeClr>
                </a:solidFill>
                <a:latin typeface="Arial" panose="020B0604020202020204" pitchFamily="34" charset="0"/>
                <a:cs typeface="Arial" panose="020B0604020202020204" pitchFamily="34" charset="0"/>
              </a:rPr>
              <a:t>SpaceX</a:t>
            </a:r>
            <a:r>
              <a:rPr lang="pt-BR" sz="1700" dirty="0">
                <a:solidFill>
                  <a:schemeClr val="accent3">
                    <a:lumMod val="25000"/>
                  </a:schemeClr>
                </a:solidFill>
                <a:latin typeface="Arial" panose="020B0604020202020204" pitchFamily="34" charset="0"/>
                <a:cs typeface="Arial" panose="020B0604020202020204" pitchFamily="34" charset="0"/>
              </a:rPr>
              <a:t> precisa alcançar, para obter os melhores resultados e garantir a melhor taxa de sucesso em seus pousos de retorno do Falcon 9?
</a:t>
            </a:r>
            <a:endParaRPr lang="en-US" sz="1700" dirty="0">
              <a:solidFill>
                <a:schemeClr val="accent3">
                  <a:lumMod val="25000"/>
                </a:schemeClr>
              </a:solidFill>
              <a:latin typeface="Arial" panose="020B0604020202020204" pitchFamily="34" charset="0"/>
              <a:cs typeface="Arial" panose="020B0604020202020204" pitchFamily="34" charset="0"/>
            </a:endParaRPr>
          </a:p>
        </p:txBody>
      </p:sp>
      <p:pic>
        <p:nvPicPr>
          <p:cNvPr id="6" name="Imagem 5" descr="Outline&#10;">
            <a:extLst>
              <a:ext uri="{FF2B5EF4-FFF2-40B4-BE49-F238E27FC236}">
                <a16:creationId xmlns:a16="http://schemas.microsoft.com/office/drawing/2014/main" id="{30D3755B-1862-40CA-820B-DDD54F903BB5}"/>
              </a:ext>
            </a:extLst>
          </p:cNvPr>
          <p:cNvPicPr>
            <a:picLocks noChangeAspect="1"/>
          </p:cNvPicPr>
          <p:nvPr/>
        </p:nvPicPr>
        <p:blipFill>
          <a:blip r:embed="rId3"/>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009F3C38-CAFD-44E0-8F22-63D5F927F304}"/>
              </a:ext>
            </a:extLst>
          </p:cNvPr>
          <p:cNvSpPr txBox="1"/>
          <p:nvPr/>
        </p:nvSpPr>
        <p:spPr>
          <a:xfrm>
            <a:off x="119270" y="13252"/>
            <a:ext cx="2736381" cy="461665"/>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Introduction</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85461" y="2860397"/>
            <a:ext cx="3702670" cy="2368422"/>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Copperplate Gothic Bold" panose="020E0705020206020404" pitchFamily="34" charset="0"/>
              </a:rPr>
              <a:t>We can clearly and objectively observe that, among all launch sites, </a:t>
            </a:r>
            <a:r>
              <a:rPr lang="en-US" sz="1800" b="1" dirty="0">
                <a:solidFill>
                  <a:schemeClr val="accent3">
                    <a:lumMod val="25000"/>
                  </a:schemeClr>
                </a:solidFill>
                <a:latin typeface="Abadi"/>
              </a:rPr>
              <a:t>KSC LC - 39A </a:t>
            </a:r>
            <a:r>
              <a:rPr lang="en-US" sz="1800" dirty="0">
                <a:solidFill>
                  <a:schemeClr val="accent3">
                    <a:lumMod val="25000"/>
                  </a:schemeClr>
                </a:solidFill>
                <a:latin typeface="Copperplate Gothic Bold" panose="020E0705020206020404" pitchFamily="34" charset="0"/>
              </a:rPr>
              <a:t>is the one with the highest success rate.</a:t>
            </a:r>
          </a:p>
        </p:txBody>
      </p:sp>
      <p:pic>
        <p:nvPicPr>
          <p:cNvPr id="12" name="Imagem 11">
            <a:extLst>
              <a:ext uri="{FF2B5EF4-FFF2-40B4-BE49-F238E27FC236}">
                <a16:creationId xmlns:a16="http://schemas.microsoft.com/office/drawing/2014/main" id="{F714D881-DD98-4541-86F9-B8E80F17D9BE}"/>
              </a:ext>
            </a:extLst>
          </p:cNvPr>
          <p:cNvPicPr>
            <a:picLocks noChangeAspect="1"/>
          </p:cNvPicPr>
          <p:nvPr/>
        </p:nvPicPr>
        <p:blipFill>
          <a:blip r:embed="rId3"/>
          <a:stretch>
            <a:fillRect/>
          </a:stretch>
        </p:blipFill>
        <p:spPr>
          <a:xfrm>
            <a:off x="5468735" y="1744355"/>
            <a:ext cx="5178186" cy="3940828"/>
          </a:xfrm>
          <a:prstGeom prst="rect">
            <a:avLst/>
          </a:prstGeom>
        </p:spPr>
      </p:pic>
      <p:sp>
        <p:nvSpPr>
          <p:cNvPr id="13" name="CaixaDeTexto 12">
            <a:extLst>
              <a:ext uri="{FF2B5EF4-FFF2-40B4-BE49-F238E27FC236}">
                <a16:creationId xmlns:a16="http://schemas.microsoft.com/office/drawing/2014/main" id="{8323B671-0619-4C7B-A225-2E95A85E7CBD}"/>
              </a:ext>
            </a:extLst>
          </p:cNvPr>
          <p:cNvSpPr txBox="1"/>
          <p:nvPr/>
        </p:nvSpPr>
        <p:spPr>
          <a:xfrm>
            <a:off x="1187382" y="1744355"/>
            <a:ext cx="3604591" cy="430887"/>
          </a:xfrm>
          <a:prstGeom prst="rect">
            <a:avLst/>
          </a:prstGeom>
          <a:noFill/>
        </p:spPr>
        <p:txBody>
          <a:bodyPr wrap="square" rtlCol="0">
            <a:spAutoFit/>
          </a:bodyPr>
          <a:lstStyle/>
          <a:p>
            <a:r>
              <a:rPr lang="pt-BR" sz="2200" dirty="0" err="1">
                <a:solidFill>
                  <a:schemeClr val="accent1"/>
                </a:solidFill>
              </a:rPr>
              <a:t>Success</a:t>
            </a:r>
            <a:r>
              <a:rPr lang="pt-BR" sz="2200" dirty="0">
                <a:solidFill>
                  <a:schemeClr val="accent1"/>
                </a:solidFill>
              </a:rPr>
              <a:t> Rate </a:t>
            </a:r>
            <a:r>
              <a:rPr lang="pt-BR" sz="2200" dirty="0" err="1">
                <a:solidFill>
                  <a:schemeClr val="accent1"/>
                </a:solidFill>
              </a:rPr>
              <a:t>Among</a:t>
            </a:r>
            <a:r>
              <a:rPr lang="pt-BR" sz="2200" dirty="0">
                <a:solidFill>
                  <a:schemeClr val="accent1"/>
                </a:solidFill>
              </a:rPr>
              <a:t> </a:t>
            </a:r>
            <a:r>
              <a:rPr lang="pt-BR" sz="2200" dirty="0" err="1">
                <a:solidFill>
                  <a:schemeClr val="accent1"/>
                </a:solidFill>
              </a:rPr>
              <a:t>All</a:t>
            </a:r>
            <a:endParaRPr lang="pt-BR" sz="2200" dirty="0">
              <a:solidFill>
                <a:schemeClr val="accent1"/>
              </a:solidFill>
            </a:endParaRPr>
          </a:p>
        </p:txBody>
      </p:sp>
      <p:pic>
        <p:nvPicPr>
          <p:cNvPr id="14" name="Imagem 13" descr="Outline&#10;">
            <a:extLst>
              <a:ext uri="{FF2B5EF4-FFF2-40B4-BE49-F238E27FC236}">
                <a16:creationId xmlns:a16="http://schemas.microsoft.com/office/drawing/2014/main" id="{BCBEC2DD-2502-48FA-8CA8-E9BDC0517CEE}"/>
              </a:ext>
            </a:extLst>
          </p:cNvPr>
          <p:cNvPicPr>
            <a:picLocks noChangeAspect="1"/>
          </p:cNvPicPr>
          <p:nvPr/>
        </p:nvPicPr>
        <p:blipFill>
          <a:blip r:embed="rId4"/>
          <a:stretch>
            <a:fillRect/>
          </a:stretch>
        </p:blipFill>
        <p:spPr>
          <a:xfrm>
            <a:off x="0" y="-17237"/>
            <a:ext cx="12192000" cy="1297691"/>
          </a:xfrm>
          <a:prstGeom prst="rect">
            <a:avLst/>
          </a:prstGeom>
        </p:spPr>
      </p:pic>
      <p:sp>
        <p:nvSpPr>
          <p:cNvPr id="15" name="CaixaDeTexto 14">
            <a:extLst>
              <a:ext uri="{FF2B5EF4-FFF2-40B4-BE49-F238E27FC236}">
                <a16:creationId xmlns:a16="http://schemas.microsoft.com/office/drawing/2014/main" id="{CADD91C5-7AA2-40CC-BFFE-2DE52F408CC9}"/>
              </a:ext>
            </a:extLst>
          </p:cNvPr>
          <p:cNvSpPr txBox="1"/>
          <p:nvPr/>
        </p:nvSpPr>
        <p:spPr>
          <a:xfrm>
            <a:off x="132521" y="66768"/>
            <a:ext cx="3366052" cy="830997"/>
          </a:xfrm>
          <a:prstGeom prst="rect">
            <a:avLst/>
          </a:prstGeom>
          <a:noFill/>
        </p:spPr>
        <p:txBody>
          <a:bodyPr wrap="square" rtlCol="0">
            <a:spAutoFit/>
          </a:bodyPr>
          <a:lstStyle/>
          <a:p>
            <a:r>
              <a:rPr lang="pt-BR" sz="2400" i="0">
                <a:solidFill>
                  <a:schemeClr val="bg2"/>
                </a:solidFill>
                <a:effectLst/>
                <a:latin typeface="Copperplate Gothic Bold" panose="020E0705020206020404" pitchFamily="34" charset="0"/>
              </a:rPr>
              <a:t>Launch Records Dashboard</a:t>
            </a:r>
            <a:endParaRPr lang="pt-BR" sz="2400" i="0" dirty="0">
              <a:solidFill>
                <a:schemeClr val="bg2"/>
              </a:solidFill>
              <a:effectLst/>
              <a:latin typeface="Copperplate Gothic Bold" panose="020E07050202060204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14543"/>
            <a:ext cx="4017574" cy="581726"/>
          </a:xfrm>
          <a:prstGeom prst="rect">
            <a:avLst/>
          </a:prstGeom>
        </p:spPr>
        <p:txBody>
          <a:bodyPr lIns="91440" tIns="45720" rIns="91440" bIns="45720" anchor="t">
            <a:normAutofit/>
          </a:bodyPr>
          <a:lstStyle/>
          <a:p>
            <a:pPr marL="0" indent="0">
              <a:buNone/>
            </a:pPr>
            <a:r>
              <a:rPr lang="en-US" dirty="0">
                <a:solidFill>
                  <a:schemeClr val="accent1"/>
                </a:solidFill>
              </a:rPr>
              <a:t>Success and Failure Rate</a:t>
            </a:r>
          </a:p>
        </p:txBody>
      </p:sp>
      <p:pic>
        <p:nvPicPr>
          <p:cNvPr id="4" name="Imagem 3">
            <a:extLst>
              <a:ext uri="{FF2B5EF4-FFF2-40B4-BE49-F238E27FC236}">
                <a16:creationId xmlns:a16="http://schemas.microsoft.com/office/drawing/2014/main" id="{BD5E19F0-9A9C-4CB6-BAD3-FDF4C1BB93C3}"/>
              </a:ext>
            </a:extLst>
          </p:cNvPr>
          <p:cNvPicPr>
            <a:picLocks noChangeAspect="1"/>
          </p:cNvPicPr>
          <p:nvPr/>
        </p:nvPicPr>
        <p:blipFill>
          <a:blip r:embed="rId3"/>
          <a:stretch>
            <a:fillRect/>
          </a:stretch>
        </p:blipFill>
        <p:spPr>
          <a:xfrm>
            <a:off x="5334062" y="1714543"/>
            <a:ext cx="5540732" cy="4235683"/>
          </a:xfrm>
          <a:prstGeom prst="rect">
            <a:avLst/>
          </a:prstGeom>
        </p:spPr>
      </p:pic>
      <p:sp>
        <p:nvSpPr>
          <p:cNvPr id="6" name="CaixaDeTexto 5">
            <a:extLst>
              <a:ext uri="{FF2B5EF4-FFF2-40B4-BE49-F238E27FC236}">
                <a16:creationId xmlns:a16="http://schemas.microsoft.com/office/drawing/2014/main" id="{4CD15E74-48F8-418B-85A5-3D6ACC9F41BF}"/>
              </a:ext>
            </a:extLst>
          </p:cNvPr>
          <p:cNvSpPr txBox="1"/>
          <p:nvPr/>
        </p:nvSpPr>
        <p:spPr>
          <a:xfrm>
            <a:off x="770011" y="2961294"/>
            <a:ext cx="42871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opperplate Gothic Bold" panose="020E0705020206020404" pitchFamily="34" charset="0"/>
              </a:rPr>
              <a:t>If we take the site with the highest success rate </a:t>
            </a:r>
            <a:r>
              <a:rPr lang="en-US" dirty="0"/>
              <a:t>"</a:t>
            </a:r>
            <a:r>
              <a:rPr lang="en-US" b="1" dirty="0"/>
              <a:t>KSC LC - 39A</a:t>
            </a:r>
            <a:r>
              <a:rPr lang="en-US" dirty="0"/>
              <a:t>" </a:t>
            </a:r>
            <a:r>
              <a:rPr lang="en-US" dirty="0">
                <a:latin typeface="Copperplate Gothic Bold" panose="020E0705020206020404" pitchFamily="34" charset="0"/>
              </a:rPr>
              <a:t>and look at it more closely, we can conclude that </a:t>
            </a:r>
            <a:r>
              <a:rPr lang="en-US" dirty="0">
                <a:solidFill>
                  <a:srgbClr val="FF0000"/>
                </a:solidFill>
                <a:latin typeface="Copperplate Gothic Bold" panose="020E0705020206020404" pitchFamily="34" charset="0"/>
              </a:rPr>
              <a:t>23% </a:t>
            </a:r>
            <a:r>
              <a:rPr lang="en-US" dirty="0">
                <a:latin typeface="Copperplate Gothic Bold" panose="020E0705020206020404" pitchFamily="34" charset="0"/>
              </a:rPr>
              <a:t>failed and </a:t>
            </a:r>
            <a:r>
              <a:rPr lang="en-US" dirty="0">
                <a:solidFill>
                  <a:schemeClr val="accent1"/>
                </a:solidFill>
                <a:latin typeface="Copperplate Gothic Bold" panose="020E0705020206020404" pitchFamily="34" charset="0"/>
              </a:rPr>
              <a:t>77%</a:t>
            </a:r>
            <a:r>
              <a:rPr lang="en-US" dirty="0">
                <a:latin typeface="Copperplate Gothic Bold" panose="020E0705020206020404" pitchFamily="34" charset="0"/>
              </a:rPr>
              <a:t> succeeded. </a:t>
            </a:r>
          </a:p>
          <a:p>
            <a:pPr marL="285750" indent="-285750">
              <a:buFont typeface="Arial" panose="020B0604020202020204" pitchFamily="34" charset="0"/>
              <a:buChar char="•"/>
            </a:pPr>
            <a:endParaRPr lang="pt-BR" dirty="0"/>
          </a:p>
        </p:txBody>
      </p:sp>
      <p:pic>
        <p:nvPicPr>
          <p:cNvPr id="9" name="Imagem 8" descr="Outline&#10;">
            <a:extLst>
              <a:ext uri="{FF2B5EF4-FFF2-40B4-BE49-F238E27FC236}">
                <a16:creationId xmlns:a16="http://schemas.microsoft.com/office/drawing/2014/main" id="{35DD991A-4F54-4D07-B24F-C15D2C398CF3}"/>
              </a:ext>
            </a:extLst>
          </p:cNvPr>
          <p:cNvPicPr>
            <a:picLocks noChangeAspect="1"/>
          </p:cNvPicPr>
          <p:nvPr/>
        </p:nvPicPr>
        <p:blipFill>
          <a:blip r:embed="rId4"/>
          <a:stretch>
            <a:fillRect/>
          </a:stretch>
        </p:blipFill>
        <p:spPr>
          <a:xfrm>
            <a:off x="0" y="-17237"/>
            <a:ext cx="12192000" cy="1297691"/>
          </a:xfrm>
          <a:prstGeom prst="rect">
            <a:avLst/>
          </a:prstGeom>
        </p:spPr>
      </p:pic>
      <p:sp>
        <p:nvSpPr>
          <p:cNvPr id="7" name="CaixaDeTexto 6">
            <a:extLst>
              <a:ext uri="{FF2B5EF4-FFF2-40B4-BE49-F238E27FC236}">
                <a16:creationId xmlns:a16="http://schemas.microsoft.com/office/drawing/2014/main" id="{EAFBECE5-0F4A-4AED-BDC7-779F19F8A56A}"/>
              </a:ext>
            </a:extLst>
          </p:cNvPr>
          <p:cNvSpPr txBox="1"/>
          <p:nvPr/>
        </p:nvSpPr>
        <p:spPr>
          <a:xfrm>
            <a:off x="132522" y="26504"/>
            <a:ext cx="3313043" cy="830997"/>
          </a:xfrm>
          <a:prstGeom prst="rect">
            <a:avLst/>
          </a:prstGeom>
          <a:noFill/>
        </p:spPr>
        <p:txBody>
          <a:bodyPr wrap="square" rtlCol="0">
            <a:spAutoFit/>
          </a:bodyPr>
          <a:lstStyle/>
          <a:p>
            <a:r>
              <a:rPr lang="pt-BR" sz="2400" i="0">
                <a:solidFill>
                  <a:schemeClr val="bg2"/>
                </a:solidFill>
                <a:effectLst/>
                <a:latin typeface="Copperplate Gothic Bold" panose="020E0705020206020404" pitchFamily="34" charset="0"/>
              </a:rPr>
              <a:t>Launch Records Dashboard</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75632" y="2388953"/>
            <a:ext cx="2782957" cy="3370885"/>
          </a:xfrm>
          <a:prstGeom prst="rect">
            <a:avLst/>
          </a:prstGeom>
        </p:spPr>
        <p:txBody>
          <a:bodyPr lIns="91440" tIns="45720" rIns="91440" bIns="45720" anchor="t">
            <a:normAutofit/>
          </a:bodyPr>
          <a:lstStyle/>
          <a:p>
            <a:pPr>
              <a:lnSpc>
                <a:spcPct val="100000"/>
              </a:lnSpc>
              <a:spcBef>
                <a:spcPts val="1400"/>
              </a:spcBef>
            </a:pPr>
            <a:r>
              <a:rPr lang="en-US" sz="1700" dirty="0">
                <a:solidFill>
                  <a:schemeClr val="accent3">
                    <a:lumMod val="25000"/>
                  </a:schemeClr>
                </a:solidFill>
              </a:rPr>
              <a:t>The highest payloads are in the range between 0 and 6000</a:t>
            </a:r>
          </a:p>
          <a:p>
            <a:pPr>
              <a:lnSpc>
                <a:spcPct val="100000"/>
              </a:lnSpc>
              <a:spcBef>
                <a:spcPts val="1400"/>
              </a:spcBef>
            </a:pPr>
            <a:r>
              <a:rPr lang="en-US" sz="1700" dirty="0">
                <a:solidFill>
                  <a:schemeClr val="accent3">
                    <a:lumMod val="25000"/>
                  </a:schemeClr>
                </a:solidFill>
              </a:rPr>
              <a:t>The second largest payload range is between 6,000 and 10,000</a:t>
            </a:r>
          </a:p>
          <a:p>
            <a:pPr>
              <a:lnSpc>
                <a:spcPct val="100000"/>
              </a:lnSpc>
              <a:spcBef>
                <a:spcPts val="1400"/>
              </a:spcBef>
            </a:pPr>
            <a:r>
              <a:rPr lang="en-US" sz="1700" u="none" strike="noStrike" baseline="0" dirty="0">
                <a:solidFill>
                  <a:srgbClr val="1C1C1C"/>
                </a:solidFill>
                <a:latin typeface="Calibri" panose="020F0502020204030204" pitchFamily="34" charset="0"/>
              </a:rPr>
              <a:t>We can see the success rates for low weighted payloads is higher than the heavy weighted payloads</a:t>
            </a:r>
            <a:r>
              <a:rPr lang="en-US" sz="17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CaixaDeTexto 7">
            <a:extLst>
              <a:ext uri="{FF2B5EF4-FFF2-40B4-BE49-F238E27FC236}">
                <a16:creationId xmlns:a16="http://schemas.microsoft.com/office/drawing/2014/main" id="{24C6DCCA-D55E-4DFA-B950-7F52FDFE5F10}"/>
              </a:ext>
            </a:extLst>
          </p:cNvPr>
          <p:cNvSpPr txBox="1"/>
          <p:nvPr/>
        </p:nvSpPr>
        <p:spPr>
          <a:xfrm>
            <a:off x="770011" y="1483953"/>
            <a:ext cx="8544393" cy="430887"/>
          </a:xfrm>
          <a:prstGeom prst="rect">
            <a:avLst/>
          </a:prstGeom>
          <a:noFill/>
        </p:spPr>
        <p:txBody>
          <a:bodyPr wrap="square" rtlCol="0">
            <a:spAutoFit/>
          </a:bodyPr>
          <a:lstStyle/>
          <a:p>
            <a:r>
              <a:rPr lang="pt-BR" sz="2200" dirty="0" err="1">
                <a:solidFill>
                  <a:schemeClr val="accent1"/>
                </a:solidFill>
              </a:rPr>
              <a:t>Class</a:t>
            </a:r>
            <a:r>
              <a:rPr lang="pt-BR" sz="2200" dirty="0">
                <a:solidFill>
                  <a:schemeClr val="accent1"/>
                </a:solidFill>
              </a:rPr>
              <a:t> </a:t>
            </a:r>
            <a:r>
              <a:rPr lang="pt-BR" sz="2200" dirty="0"/>
              <a:t>vs</a:t>
            </a:r>
            <a:r>
              <a:rPr lang="pt-BR" sz="2200" dirty="0">
                <a:solidFill>
                  <a:schemeClr val="accent1"/>
                </a:solidFill>
              </a:rPr>
              <a:t>. </a:t>
            </a:r>
            <a:r>
              <a:rPr lang="pt-BR" sz="2200" dirty="0" err="1">
                <a:solidFill>
                  <a:schemeClr val="accent1"/>
                </a:solidFill>
              </a:rPr>
              <a:t>PayloadMass</a:t>
            </a:r>
            <a:r>
              <a:rPr lang="pt-BR" sz="2200" dirty="0">
                <a:solidFill>
                  <a:schemeClr val="accent1"/>
                </a:solidFill>
              </a:rPr>
              <a:t>(kg)</a:t>
            </a:r>
          </a:p>
        </p:txBody>
      </p:sp>
      <p:pic>
        <p:nvPicPr>
          <p:cNvPr id="15" name="Imagem 14">
            <a:extLst>
              <a:ext uri="{FF2B5EF4-FFF2-40B4-BE49-F238E27FC236}">
                <a16:creationId xmlns:a16="http://schemas.microsoft.com/office/drawing/2014/main" id="{17469645-CC3A-4933-AB5D-459A28882373}"/>
              </a:ext>
            </a:extLst>
          </p:cNvPr>
          <p:cNvPicPr>
            <a:picLocks noChangeAspect="1"/>
          </p:cNvPicPr>
          <p:nvPr/>
        </p:nvPicPr>
        <p:blipFill>
          <a:blip r:embed="rId3"/>
          <a:stretch>
            <a:fillRect/>
          </a:stretch>
        </p:blipFill>
        <p:spPr>
          <a:xfrm>
            <a:off x="770011" y="2093586"/>
            <a:ext cx="8316601" cy="2077581"/>
          </a:xfrm>
          <a:prstGeom prst="rect">
            <a:avLst/>
          </a:prstGeom>
        </p:spPr>
      </p:pic>
      <p:pic>
        <p:nvPicPr>
          <p:cNvPr id="19" name="Imagem 18">
            <a:extLst>
              <a:ext uri="{FF2B5EF4-FFF2-40B4-BE49-F238E27FC236}">
                <a16:creationId xmlns:a16="http://schemas.microsoft.com/office/drawing/2014/main" id="{1E8ECF6C-00A1-46C7-82F8-348A6AB28550}"/>
              </a:ext>
            </a:extLst>
          </p:cNvPr>
          <p:cNvPicPr>
            <a:picLocks noChangeAspect="1"/>
          </p:cNvPicPr>
          <p:nvPr/>
        </p:nvPicPr>
        <p:blipFill>
          <a:blip r:embed="rId4"/>
          <a:stretch>
            <a:fillRect/>
          </a:stretch>
        </p:blipFill>
        <p:spPr>
          <a:xfrm>
            <a:off x="770011" y="4430050"/>
            <a:ext cx="8316601" cy="2048267"/>
          </a:xfrm>
          <a:prstGeom prst="rect">
            <a:avLst/>
          </a:prstGeom>
        </p:spPr>
      </p:pic>
      <p:pic>
        <p:nvPicPr>
          <p:cNvPr id="20" name="Imagem 19" descr="Outline&#10;">
            <a:extLst>
              <a:ext uri="{FF2B5EF4-FFF2-40B4-BE49-F238E27FC236}">
                <a16:creationId xmlns:a16="http://schemas.microsoft.com/office/drawing/2014/main" id="{6E224D16-58AB-4930-84BE-EE4193EF3344}"/>
              </a:ext>
            </a:extLst>
          </p:cNvPr>
          <p:cNvPicPr>
            <a:picLocks noChangeAspect="1"/>
          </p:cNvPicPr>
          <p:nvPr/>
        </p:nvPicPr>
        <p:blipFill>
          <a:blip r:embed="rId5"/>
          <a:stretch>
            <a:fillRect/>
          </a:stretch>
        </p:blipFill>
        <p:spPr>
          <a:xfrm>
            <a:off x="0" y="-17237"/>
            <a:ext cx="12192000" cy="1297691"/>
          </a:xfrm>
          <a:prstGeom prst="rect">
            <a:avLst/>
          </a:prstGeom>
        </p:spPr>
      </p:pic>
      <p:sp>
        <p:nvSpPr>
          <p:cNvPr id="21" name="CaixaDeTexto 20">
            <a:extLst>
              <a:ext uri="{FF2B5EF4-FFF2-40B4-BE49-F238E27FC236}">
                <a16:creationId xmlns:a16="http://schemas.microsoft.com/office/drawing/2014/main" id="{30D6024C-0212-429D-99BD-051A2EEF612E}"/>
              </a:ext>
            </a:extLst>
          </p:cNvPr>
          <p:cNvSpPr txBox="1"/>
          <p:nvPr/>
        </p:nvSpPr>
        <p:spPr>
          <a:xfrm>
            <a:off x="119270" y="55268"/>
            <a:ext cx="3432313"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Payload Concentration</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191498" y="2030214"/>
            <a:ext cx="2548328" cy="3651227"/>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1800" dirty="0">
                <a:solidFill>
                  <a:schemeClr val="accent3">
                    <a:lumMod val="25000"/>
                  </a:schemeClr>
                </a:solidFill>
                <a:latin typeface="+mj-lt"/>
              </a:rPr>
              <a:t>After dividing the data into training and testing, apply the </a:t>
            </a:r>
            <a:r>
              <a:rPr lang="en-US" sz="1800" dirty="0" err="1">
                <a:solidFill>
                  <a:schemeClr val="accent3">
                    <a:lumMod val="25000"/>
                  </a:schemeClr>
                </a:solidFill>
                <a:latin typeface="+mj-lt"/>
              </a:rPr>
              <a:t>GridSearch</a:t>
            </a:r>
            <a:r>
              <a:rPr lang="en-US" sz="1800" dirty="0">
                <a:solidFill>
                  <a:schemeClr val="accent3">
                    <a:lumMod val="25000"/>
                  </a:schemeClr>
                </a:solidFill>
                <a:latin typeface="+mj-lt"/>
              </a:rPr>
              <a:t> function, test all models, extracting the best hyperparameters, the model which performed best among all was the Decision Tree Classification model, which reached a coefficient of </a:t>
            </a:r>
            <a:r>
              <a:rPr lang="en-US" sz="1600" dirty="0">
                <a:latin typeface="+mj-lt"/>
              </a:rPr>
              <a:t> Accuracy </a:t>
            </a:r>
            <a:r>
              <a:rPr lang="en-US" sz="1800" dirty="0">
                <a:solidFill>
                  <a:schemeClr val="accent3">
                    <a:lumMod val="25000"/>
                  </a:schemeClr>
                </a:solidFill>
                <a:latin typeface="+mj-lt"/>
              </a:rPr>
              <a:t>of 0.944444</a:t>
            </a:r>
          </a:p>
          <a:p>
            <a:pPr>
              <a:lnSpc>
                <a:spcPct val="100000"/>
              </a:lnSpc>
              <a:spcBef>
                <a:spcPts val="1400"/>
              </a:spcBef>
            </a:pPr>
            <a:endParaRPr lang="en-US" sz="1800" dirty="0">
              <a:solidFill>
                <a:schemeClr val="accent3">
                  <a:lumMod val="25000"/>
                </a:schemeClr>
              </a:solidFill>
              <a:latin typeface="+mj-lt"/>
            </a:endParaRPr>
          </a:p>
        </p:txBody>
      </p:sp>
      <p:pic>
        <p:nvPicPr>
          <p:cNvPr id="7" name="Imagem 6">
            <a:extLst>
              <a:ext uri="{FF2B5EF4-FFF2-40B4-BE49-F238E27FC236}">
                <a16:creationId xmlns:a16="http://schemas.microsoft.com/office/drawing/2014/main" id="{BD329D8F-EF7D-4DAF-83D3-C8F94A00F0AD}"/>
              </a:ext>
            </a:extLst>
          </p:cNvPr>
          <p:cNvPicPr>
            <a:picLocks noChangeAspect="1"/>
          </p:cNvPicPr>
          <p:nvPr/>
        </p:nvPicPr>
        <p:blipFill>
          <a:blip r:embed="rId3"/>
          <a:stretch>
            <a:fillRect/>
          </a:stretch>
        </p:blipFill>
        <p:spPr>
          <a:xfrm>
            <a:off x="2966986" y="1769718"/>
            <a:ext cx="6016421" cy="4083741"/>
          </a:xfrm>
          <a:prstGeom prst="rect">
            <a:avLst/>
          </a:prstGeom>
        </p:spPr>
      </p:pic>
      <p:sp>
        <p:nvSpPr>
          <p:cNvPr id="8" name="CaixaDeTexto 7">
            <a:extLst>
              <a:ext uri="{FF2B5EF4-FFF2-40B4-BE49-F238E27FC236}">
                <a16:creationId xmlns:a16="http://schemas.microsoft.com/office/drawing/2014/main" id="{58129F46-C869-48B0-B0CA-B3578253453F}"/>
              </a:ext>
            </a:extLst>
          </p:cNvPr>
          <p:cNvSpPr txBox="1"/>
          <p:nvPr/>
        </p:nvSpPr>
        <p:spPr>
          <a:xfrm>
            <a:off x="210567" y="2293416"/>
            <a:ext cx="2850751" cy="2031325"/>
          </a:xfrm>
          <a:prstGeom prst="rect">
            <a:avLst/>
          </a:prstGeom>
          <a:noFill/>
        </p:spPr>
        <p:txBody>
          <a:bodyPr wrap="square" rtlCol="0">
            <a:spAutoFit/>
          </a:bodyPr>
          <a:lstStyle/>
          <a:p>
            <a:r>
              <a:rPr lang="en-US" dirty="0"/>
              <a:t>Classification Accuracy is due to the number of correct predictions divided by the total number of predictions defined as: Accuracy = {TP+TN} / {TP+FP+TN+FN}</a:t>
            </a:r>
            <a:endParaRPr lang="pt-BR" dirty="0"/>
          </a:p>
        </p:txBody>
      </p:sp>
      <p:pic>
        <p:nvPicPr>
          <p:cNvPr id="10" name="Imagem 9" descr="Outline&#10;">
            <a:extLst>
              <a:ext uri="{FF2B5EF4-FFF2-40B4-BE49-F238E27FC236}">
                <a16:creationId xmlns:a16="http://schemas.microsoft.com/office/drawing/2014/main" id="{4A090E56-FE17-4968-9D94-CFEDCEBF20F8}"/>
              </a:ext>
            </a:extLst>
          </p:cNvPr>
          <p:cNvPicPr>
            <a:picLocks noChangeAspect="1"/>
          </p:cNvPicPr>
          <p:nvPr/>
        </p:nvPicPr>
        <p:blipFill>
          <a:blip r:embed="rId4"/>
          <a:stretch>
            <a:fillRect/>
          </a:stretch>
        </p:blipFill>
        <p:spPr>
          <a:xfrm>
            <a:off x="0" y="-17237"/>
            <a:ext cx="12192000" cy="1297691"/>
          </a:xfrm>
          <a:prstGeom prst="rect">
            <a:avLst/>
          </a:prstGeom>
        </p:spPr>
      </p:pic>
      <p:sp>
        <p:nvSpPr>
          <p:cNvPr id="11" name="CaixaDeTexto 10">
            <a:extLst>
              <a:ext uri="{FF2B5EF4-FFF2-40B4-BE49-F238E27FC236}">
                <a16:creationId xmlns:a16="http://schemas.microsoft.com/office/drawing/2014/main" id="{D42036C3-7E58-4163-9C2A-180621E02BB3}"/>
              </a:ext>
            </a:extLst>
          </p:cNvPr>
          <p:cNvSpPr txBox="1"/>
          <p:nvPr/>
        </p:nvSpPr>
        <p:spPr>
          <a:xfrm>
            <a:off x="132522" y="89733"/>
            <a:ext cx="3458817"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Classification Accuracy</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20111" y="2475287"/>
            <a:ext cx="3562146" cy="3295014"/>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rPr>
              <a:t>In order for us to visualize how well the models are performing, a confusion matrix was extracted, to determine the real value of errors and successes that the tested models obtained, the confusion matrices act by calculating the accuracy, reaching a coefficient , which will be generated over the confusion matrix</a:t>
            </a:r>
          </a:p>
        </p:txBody>
      </p:sp>
      <p:pic>
        <p:nvPicPr>
          <p:cNvPr id="6" name="Imagem 5" descr="matriz de confusão">
            <a:extLst>
              <a:ext uri="{FF2B5EF4-FFF2-40B4-BE49-F238E27FC236}">
                <a16:creationId xmlns:a16="http://schemas.microsoft.com/office/drawing/2014/main" id="{0CB26439-C01F-4061-9D41-020B58558F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2257" y="1588957"/>
            <a:ext cx="7879443" cy="4670477"/>
          </a:xfrm>
          <a:prstGeom prst="rect">
            <a:avLst/>
          </a:prstGeom>
          <a:noFill/>
          <a:ln>
            <a:noFill/>
          </a:ln>
        </p:spPr>
      </p:pic>
      <p:cxnSp>
        <p:nvCxnSpPr>
          <p:cNvPr id="4" name="Conector reto 3">
            <a:extLst>
              <a:ext uri="{FF2B5EF4-FFF2-40B4-BE49-F238E27FC236}">
                <a16:creationId xmlns:a16="http://schemas.microsoft.com/office/drawing/2014/main" id="{2C089349-291C-4F7A-BF48-C98D8C199105}"/>
              </a:ext>
            </a:extLst>
          </p:cNvPr>
          <p:cNvCxnSpPr/>
          <p:nvPr/>
        </p:nvCxnSpPr>
        <p:spPr>
          <a:xfrm>
            <a:off x="770011" y="1087699"/>
            <a:ext cx="1063966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E78E02F5-CAA9-45BC-947C-891BF9C002A2}"/>
              </a:ext>
            </a:extLst>
          </p:cNvPr>
          <p:cNvSpPr txBox="1"/>
          <p:nvPr/>
        </p:nvSpPr>
        <p:spPr>
          <a:xfrm>
            <a:off x="1334125" y="1588957"/>
            <a:ext cx="4931764"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Accuracy</a:t>
            </a:r>
            <a:r>
              <a:rPr lang="en-US" dirty="0"/>
              <a:t> = </a:t>
            </a:r>
            <a:r>
              <a:rPr lang="en-US" sz="2000" b="1" dirty="0"/>
              <a:t>{TP+TN} / {TP+FP+TN+FN}</a:t>
            </a:r>
            <a:endParaRPr lang="pt-BR" sz="2000" b="1" dirty="0"/>
          </a:p>
        </p:txBody>
      </p:sp>
      <p:pic>
        <p:nvPicPr>
          <p:cNvPr id="10" name="Imagem 9" descr="Outline&#10;">
            <a:extLst>
              <a:ext uri="{FF2B5EF4-FFF2-40B4-BE49-F238E27FC236}">
                <a16:creationId xmlns:a16="http://schemas.microsoft.com/office/drawing/2014/main" id="{F3A2E1BC-6C5F-4624-8128-4F05DCC273DE}"/>
              </a:ext>
            </a:extLst>
          </p:cNvPr>
          <p:cNvPicPr>
            <a:picLocks noChangeAspect="1"/>
          </p:cNvPicPr>
          <p:nvPr/>
        </p:nvPicPr>
        <p:blipFill>
          <a:blip r:embed="rId3"/>
          <a:stretch>
            <a:fillRect/>
          </a:stretch>
        </p:blipFill>
        <p:spPr>
          <a:xfrm>
            <a:off x="0" y="-17237"/>
            <a:ext cx="12192000" cy="1297691"/>
          </a:xfrm>
          <a:prstGeom prst="rect">
            <a:avLst/>
          </a:prstGeom>
        </p:spPr>
      </p:pic>
      <p:sp>
        <p:nvSpPr>
          <p:cNvPr id="8" name="CaixaDeTexto 7">
            <a:extLst>
              <a:ext uri="{FF2B5EF4-FFF2-40B4-BE49-F238E27FC236}">
                <a16:creationId xmlns:a16="http://schemas.microsoft.com/office/drawing/2014/main" id="{9617396D-E3D8-40D7-B7BC-8B5F042D167A}"/>
              </a:ext>
            </a:extLst>
          </p:cNvPr>
          <p:cNvSpPr txBox="1"/>
          <p:nvPr/>
        </p:nvSpPr>
        <p:spPr>
          <a:xfrm>
            <a:off x="300396" y="95033"/>
            <a:ext cx="3131918" cy="830997"/>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Confusion Matrix</a:t>
            </a:r>
          </a:p>
        </p:txBody>
      </p:sp>
    </p:spTree>
    <p:extLst>
      <p:ext uri="{BB962C8B-B14F-4D97-AF65-F5344CB8AC3E}">
        <p14:creationId xmlns:p14="http://schemas.microsoft.com/office/powerpoint/2010/main" val="882442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30917" y="2458183"/>
            <a:ext cx="5472704" cy="2816277"/>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mj-lt"/>
              </a:rPr>
              <a:t>Confirming through an analysis made on a confusion matrix, generated for each model, confirms the decision tree when the best result is obtained by classifying only 1 as false negative (FN), 5 as true positives (TP) and 12 as true negatives (TN).</a:t>
            </a:r>
            <a:endParaRPr lang="pt-BR" sz="2000" dirty="0">
              <a:solidFill>
                <a:schemeClr val="accent3">
                  <a:lumMod val="25000"/>
                </a:schemeClr>
              </a:solidFill>
              <a:latin typeface="+mj-lt"/>
            </a:endParaRPr>
          </a:p>
        </p:txBody>
      </p:sp>
      <p:pic>
        <p:nvPicPr>
          <p:cNvPr id="3" name="Imagem 2">
            <a:extLst>
              <a:ext uri="{FF2B5EF4-FFF2-40B4-BE49-F238E27FC236}">
                <a16:creationId xmlns:a16="http://schemas.microsoft.com/office/drawing/2014/main" id="{53493695-6C20-4B89-878F-4F4A424E5FC9}"/>
              </a:ext>
            </a:extLst>
          </p:cNvPr>
          <p:cNvPicPr>
            <a:picLocks noChangeAspect="1"/>
          </p:cNvPicPr>
          <p:nvPr/>
        </p:nvPicPr>
        <p:blipFill>
          <a:blip r:embed="rId3"/>
          <a:stretch>
            <a:fillRect/>
          </a:stretch>
        </p:blipFill>
        <p:spPr>
          <a:xfrm>
            <a:off x="6095999" y="1783830"/>
            <a:ext cx="5472702" cy="4583090"/>
          </a:xfrm>
          <a:prstGeom prst="rect">
            <a:avLst/>
          </a:prstGeom>
        </p:spPr>
      </p:pic>
      <p:pic>
        <p:nvPicPr>
          <p:cNvPr id="8" name="Imagem 7" descr="Outline&#10;">
            <a:extLst>
              <a:ext uri="{FF2B5EF4-FFF2-40B4-BE49-F238E27FC236}">
                <a16:creationId xmlns:a16="http://schemas.microsoft.com/office/drawing/2014/main" id="{1A28EBE0-6119-4C69-A1CE-825EA824A7EE}"/>
              </a:ext>
            </a:extLst>
          </p:cNvPr>
          <p:cNvPicPr>
            <a:picLocks noChangeAspect="1"/>
          </p:cNvPicPr>
          <p:nvPr/>
        </p:nvPicPr>
        <p:blipFill>
          <a:blip r:embed="rId4"/>
          <a:stretch>
            <a:fillRect/>
          </a:stretch>
        </p:blipFill>
        <p:spPr>
          <a:xfrm>
            <a:off x="0" y="-17237"/>
            <a:ext cx="12192000" cy="1297691"/>
          </a:xfrm>
          <a:prstGeom prst="rect">
            <a:avLst/>
          </a:prstGeom>
        </p:spPr>
      </p:pic>
      <p:sp>
        <p:nvSpPr>
          <p:cNvPr id="7" name="CaixaDeTexto 6">
            <a:extLst>
              <a:ext uri="{FF2B5EF4-FFF2-40B4-BE49-F238E27FC236}">
                <a16:creationId xmlns:a16="http://schemas.microsoft.com/office/drawing/2014/main" id="{8B205CC7-614A-4AFC-AA88-AE43CCB626EE}"/>
              </a:ext>
            </a:extLst>
          </p:cNvPr>
          <p:cNvSpPr txBox="1"/>
          <p:nvPr/>
        </p:nvSpPr>
        <p:spPr>
          <a:xfrm>
            <a:off x="212035" y="81465"/>
            <a:ext cx="2955234" cy="830997"/>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Confusion Matrix</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34701"/>
            <a:ext cx="10515600" cy="3588598"/>
          </a:xfrm>
          <a:prstGeom prst="rect">
            <a:avLst/>
          </a:prstGeom>
        </p:spPr>
        <p:txBody>
          <a:bodyPr>
            <a:normAutofit/>
          </a:bodyPr>
          <a:lstStyle/>
          <a:p>
            <a:pPr marL="0" indent="0">
              <a:lnSpc>
                <a:spcPct val="100000"/>
              </a:lnSpc>
              <a:spcBef>
                <a:spcPts val="1400"/>
              </a:spcBef>
              <a:buNone/>
            </a:pPr>
            <a:r>
              <a:rPr lang="en-US" sz="20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Arriving at a final result after all the analyzes and tests carried out, we can state</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0000"/>
              </a:lnSpc>
              <a:spcBef>
                <a:spcPts val="1400"/>
              </a:spcBef>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0000"/>
              </a:lnSpc>
              <a:spcBef>
                <a:spcPts val="140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Decision Tree Classifier </a:t>
            </a:r>
            <a:r>
              <a:rPr lang="en-US" sz="1800" dirty="0">
                <a:effectLst/>
                <a:latin typeface="Calibri" panose="020F0502020204030204" pitchFamily="34" charset="0"/>
                <a:ea typeface="Calibri" panose="020F0502020204030204" pitchFamily="34" charset="0"/>
                <a:cs typeface="Times New Roman" panose="02020603050405020304" pitchFamily="18" charset="0"/>
              </a:rPr>
              <a:t>Algorithm performed best among all</a:t>
            </a:r>
          </a:p>
          <a:p>
            <a:pPr>
              <a:lnSpc>
                <a:spcPct val="100000"/>
              </a:lnSpc>
              <a:spcBef>
                <a:spcPts val="140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Low weight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payloads </a:t>
            </a:r>
            <a:r>
              <a:rPr lang="en-US" sz="1800" dirty="0">
                <a:effectLst/>
                <a:latin typeface="Calibri" panose="020F0502020204030204" pitchFamily="34" charset="0"/>
                <a:ea typeface="Calibri" panose="020F0502020204030204" pitchFamily="34" charset="0"/>
                <a:cs typeface="Times New Roman" panose="02020603050405020304" pitchFamily="18" charset="0"/>
              </a:rPr>
              <a:t>work better than heavier payloads</a:t>
            </a:r>
          </a:p>
          <a:p>
            <a:pPr>
              <a:lnSpc>
                <a:spcPct val="100000"/>
              </a:lnSpc>
              <a:spcBef>
                <a:spcPts val="1400"/>
              </a:spcBef>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Success rates </a:t>
            </a:r>
            <a:r>
              <a:rPr lang="en-US" sz="1800" dirty="0">
                <a:effectLst/>
                <a:latin typeface="Calibri" panose="020F0502020204030204" pitchFamily="34" charset="0"/>
                <a:ea typeface="Calibri" panose="020F0502020204030204" pitchFamily="34" charset="0"/>
                <a:cs typeface="Times New Roman" panose="02020603050405020304" pitchFamily="18" charset="0"/>
              </a:rPr>
              <a:t>of SpaceX launches, directly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to time in years</a:t>
            </a:r>
            <a:r>
              <a:rPr lang="en-US" sz="1800" dirty="0">
                <a:effectLst/>
                <a:latin typeface="Calibri" panose="020F0502020204030204" pitchFamily="34" charset="0"/>
                <a:ea typeface="Calibri" panose="020F0502020204030204" pitchFamily="34" charset="0"/>
                <a:cs typeface="Times New Roman" panose="02020603050405020304" pitchFamily="18" charset="0"/>
              </a:rPr>
              <a:t>, show that eventually there may be improvements in launches over the years if they continue with the process of continuous evolution</a:t>
            </a:r>
          </a:p>
          <a:p>
            <a:pPr>
              <a:lnSpc>
                <a:spcPct val="100000"/>
              </a:lnSpc>
              <a:spcBef>
                <a:spcPts val="140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It can also be said that orbit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GEO, HEO, SSO, ES L1 </a:t>
            </a:r>
            <a:r>
              <a:rPr lang="en-US" sz="1800" dirty="0">
                <a:effectLst/>
                <a:latin typeface="Calibri" panose="020F0502020204030204" pitchFamily="34" charset="0"/>
                <a:ea typeface="Calibri" panose="020F0502020204030204" pitchFamily="34" charset="0"/>
                <a:cs typeface="Times New Roman" panose="02020603050405020304" pitchFamily="18" charset="0"/>
              </a:rPr>
              <a:t>has the best success</a:t>
            </a:r>
          </a:p>
          <a:p>
            <a:pPr>
              <a:lnSpc>
                <a:spcPct val="100000"/>
              </a:lnSpc>
              <a:spcBef>
                <a:spcPts val="140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Site with the best success rate among all was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KSC LC 39A </a:t>
            </a:r>
            <a:r>
              <a:rPr lang="en-US" sz="1800" dirty="0">
                <a:effectLst/>
                <a:latin typeface="Calibri" panose="020F0502020204030204" pitchFamily="34" charset="0"/>
                <a:ea typeface="Calibri" panose="020F0502020204030204" pitchFamily="34" charset="0"/>
                <a:cs typeface="Times New Roman" panose="02020603050405020304" pitchFamily="18" charset="0"/>
              </a:rPr>
              <a:t>had the highest success rate of all launch sites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Imagem 5" descr="Outline&#10;">
            <a:extLst>
              <a:ext uri="{FF2B5EF4-FFF2-40B4-BE49-F238E27FC236}">
                <a16:creationId xmlns:a16="http://schemas.microsoft.com/office/drawing/2014/main" id="{1ABAFA6A-9C91-4747-B9B1-AC670ACA8E4F}"/>
              </a:ext>
            </a:extLst>
          </p:cNvPr>
          <p:cNvPicPr>
            <a:picLocks noChangeAspect="1"/>
          </p:cNvPicPr>
          <p:nvPr/>
        </p:nvPicPr>
        <p:blipFill>
          <a:blip r:embed="rId3"/>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56A09D3F-FCC0-4E66-ABC3-C9DCB286A6C2}"/>
              </a:ext>
            </a:extLst>
          </p:cNvPr>
          <p:cNvSpPr txBox="1"/>
          <p:nvPr/>
        </p:nvSpPr>
        <p:spPr>
          <a:xfrm>
            <a:off x="212035" y="169943"/>
            <a:ext cx="3246783" cy="461665"/>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Conclusions</a:t>
            </a: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73156" y="1438193"/>
            <a:ext cx="11181522" cy="5201146"/>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mj-lt"/>
              </a:rPr>
              <a:t>Here I leave my thanks to Coursera and IBM, for providing this course which taught me a lot, and is helping me a lot in my journey of professional transformation, thank you all</a:t>
            </a:r>
          </a:p>
          <a:p>
            <a:pPr marL="0" indent="0">
              <a:lnSpc>
                <a:spcPct val="100000"/>
              </a:lnSpc>
              <a:spcBef>
                <a:spcPts val="1400"/>
              </a:spcBef>
              <a:buNone/>
            </a:pPr>
            <a:r>
              <a:rPr lang="en-US" sz="1600" dirty="0">
                <a:solidFill>
                  <a:schemeClr val="accent3">
                    <a:lumMod val="25000"/>
                  </a:schemeClr>
                </a:solidFill>
                <a:latin typeface="Copperplate Gothic Bold" panose="020E0705020206020404" pitchFamily="34" charset="0"/>
              </a:rPr>
              <a:t>Below is the access link to the entire data source used in the realization of this project</a:t>
            </a:r>
          </a:p>
          <a:p>
            <a:pPr marL="0" indent="0">
              <a:lnSpc>
                <a:spcPct val="107000"/>
              </a:lnSpc>
              <a:spcAft>
                <a:spcPts val="800"/>
              </a:spcAft>
              <a:buNone/>
            </a:pP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We work with SpaceX launch data collected from an API, specifically the SpaceX REST API </a:t>
            </a:r>
            <a:r>
              <a:rPr lang="pt-BR" sz="1800" b="1" u="sng"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r>
              <a:rPr lang="pt-BR" sz="18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4"/>
              </a:rPr>
              <a:t>https://api.spacexdata.com/v4/</a:t>
            </a:r>
            <a:r>
              <a:rPr lang="pt-BR" sz="1800" u="sng"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4"/>
              </a:rPr>
              <a:t>launches</a:t>
            </a:r>
            <a:r>
              <a:rPr lang="pt-BR" sz="18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4"/>
              </a:rPr>
              <a:t>/</a:t>
            </a:r>
            <a:r>
              <a:rPr lang="pt-BR" sz="1800" u="sng"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4"/>
              </a:rPr>
              <a:t>past</a:t>
            </a:r>
            <a:r>
              <a:rPr lang="pt-BR"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This API will give us data about launches, including information about the rocket used, payload delivered, launch specifications, landing specifications and landing result.</a:t>
            </a:r>
            <a:r>
              <a:rPr lang="pt-BR"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pt-BR" sz="1800" dirty="0">
              <a:effectLst/>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The Scraping web method was also used to collect data from historical Falcon 9 launch records, from a Wikipedia page entitled "List of Falcon 9 and Falcon Heavy launches" which were scraped. </a:t>
            </a:r>
            <a:r>
              <a:rPr lang="pt-BR"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r>
              <a:rPr lang="pt-BR" sz="18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5"/>
              </a:rPr>
              <a:t>https://en.wikipedia.org/wiki/</a:t>
            </a:r>
            <a:r>
              <a:rPr lang="pt-BR" sz="1800" u="sng"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5"/>
              </a:rPr>
              <a:t>List_of_Falcon</a:t>
            </a:r>
            <a:r>
              <a:rPr lang="pt-BR" sz="18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5"/>
              </a:rPr>
              <a:t>/_9/_</a:t>
            </a:r>
            <a:r>
              <a:rPr lang="pt-BR" sz="1800" u="sng"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5"/>
              </a:rPr>
              <a:t>and_Falcon_Heavy_launches</a:t>
            </a:r>
            <a:r>
              <a:rPr lang="pt-BR"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All data were tabulated and the respective tables transformed into a </a:t>
            </a:r>
            <a:r>
              <a:rPr lang="en-US" sz="180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DataFrame</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so that we have better flexibility in handling and analyzing data</a:t>
            </a:r>
          </a:p>
          <a:p>
            <a:pPr marL="0" indent="0">
              <a:lnSpc>
                <a:spcPct val="107000"/>
              </a:lnSpc>
              <a:spcAft>
                <a:spcPts val="800"/>
              </a:spcAft>
              <a:buNone/>
            </a:pPr>
            <a:r>
              <a:rPr lang="en-US" sz="180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Github:</a:t>
            </a:r>
            <a:r>
              <a:rPr lang="en-US" sz="180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hlinkClick r:id="rId6"/>
              </a:rPr>
              <a:t>All</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hlinkClick r:id="rId6"/>
              </a:rPr>
              <a:t> Notebooks SpaceX Project</a:t>
            </a:r>
            <a:endPar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endParaRPr>
          </a:p>
          <a:p>
            <a:pPr marL="0" indent="0">
              <a:lnSpc>
                <a:spcPct val="107000"/>
              </a:lnSpc>
              <a:spcAft>
                <a:spcPts val="800"/>
              </a:spcAft>
              <a:buNone/>
            </a:pPr>
            <a:endPar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endParaRPr>
          </a:p>
          <a:p>
            <a:pPr marL="0" indent="0">
              <a:lnSpc>
                <a:spcPct val="107000"/>
              </a:lnSpc>
              <a:spcAft>
                <a:spcPts val="800"/>
              </a:spcAft>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7" name="Imagem 6" descr="Outline&#10;">
            <a:extLst>
              <a:ext uri="{FF2B5EF4-FFF2-40B4-BE49-F238E27FC236}">
                <a16:creationId xmlns:a16="http://schemas.microsoft.com/office/drawing/2014/main" id="{DDFED23B-E512-477D-A0E4-43450CBEBDD1}"/>
              </a:ext>
            </a:extLst>
          </p:cNvPr>
          <p:cNvPicPr>
            <a:picLocks noChangeAspect="1"/>
          </p:cNvPicPr>
          <p:nvPr/>
        </p:nvPicPr>
        <p:blipFill>
          <a:blip r:embed="rId7"/>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AB463FE4-E5FC-4639-9A68-67FF68305ADB}"/>
              </a:ext>
            </a:extLst>
          </p:cNvPr>
          <p:cNvSpPr txBox="1"/>
          <p:nvPr/>
        </p:nvSpPr>
        <p:spPr>
          <a:xfrm>
            <a:off x="265043" y="157089"/>
            <a:ext cx="3392557" cy="461665"/>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Appendix</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299802" y="1504087"/>
            <a:ext cx="11692329" cy="521150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pt-BR" sz="8800" dirty="0">
                <a:solidFill>
                  <a:schemeClr val="accent3">
                    <a:lumMod val="25000"/>
                  </a:schemeClr>
                </a:solidFill>
                <a:latin typeface="Copperplate Gothic Bold" panose="020E0705020206020404" pitchFamily="34" charset="0"/>
              </a:rPr>
              <a:t>Metodologia de coleta de dados:</a:t>
            </a:r>
          </a:p>
          <a:p>
            <a:pPr marL="0" indent="0">
              <a:lnSpc>
                <a:spcPct val="120000"/>
              </a:lnSpc>
              <a:spcBef>
                <a:spcPts val="1400"/>
              </a:spcBef>
              <a:buNone/>
            </a:pPr>
            <a:r>
              <a:rPr lang="pt-BR" sz="5600" dirty="0">
                <a:solidFill>
                  <a:srgbClr val="1F1F1F"/>
                </a:solidFill>
                <a:latin typeface="Arial" panose="020B0604020202020204" pitchFamily="34" charset="0"/>
                <a:ea typeface="Times New Roman" panose="02020603050405020304" pitchFamily="18" charset="0"/>
                <a:cs typeface="Arial" panose="020B0604020202020204" pitchFamily="34" charset="0"/>
              </a:rPr>
              <a:t>Trabalhamos com dados de lançamento da </a:t>
            </a:r>
            <a:r>
              <a:rPr lang="pt-BR" sz="56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SpaceX</a:t>
            </a:r>
            <a:r>
              <a:rPr lang="pt-BR" sz="5600" dirty="0">
                <a:solidFill>
                  <a:srgbClr val="1F1F1F"/>
                </a:solidFill>
                <a:latin typeface="Arial" panose="020B0604020202020204" pitchFamily="34" charset="0"/>
                <a:ea typeface="Times New Roman" panose="02020603050405020304" pitchFamily="18" charset="0"/>
                <a:cs typeface="Arial" panose="020B0604020202020204" pitchFamily="34" charset="0"/>
              </a:rPr>
              <a:t> coletados de uma API, especificamente a API REST da </a:t>
            </a:r>
            <a:r>
              <a:rPr lang="pt-BR" sz="56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SpaceX</a:t>
            </a:r>
            <a:r>
              <a:rPr lang="pt-BR" sz="5600" dirty="0">
                <a:solidFill>
                  <a:srgbClr val="1F1F1F"/>
                </a:solidFill>
                <a:latin typeface="Arial" panose="020B0604020202020204" pitchFamily="34" charset="0"/>
                <a:ea typeface="Times New Roman" panose="02020603050405020304" pitchFamily="18" charset="0"/>
                <a:cs typeface="Arial" panose="020B0604020202020204" pitchFamily="34" charset="0"/>
              </a:rPr>
              <a:t> </a:t>
            </a:r>
            <a:r>
              <a:rPr lang="pt-BR" sz="5600" b="1" u="sng"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r>
              <a:rPr lang="pt-BR" sz="5600" b="1"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4"/>
              </a:rPr>
              <a:t>https://api.spacexdata.com/v4/</a:t>
            </a:r>
            <a:r>
              <a:rPr lang="pt-BR" sz="5600" b="1" u="sng"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4"/>
              </a:rPr>
              <a:t>launches</a:t>
            </a:r>
            <a:r>
              <a:rPr lang="pt-BR" sz="5600" b="1"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4"/>
              </a:rPr>
              <a:t>/</a:t>
            </a:r>
            <a:r>
              <a:rPr lang="pt-BR" sz="5600" b="1" u="sng"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4"/>
              </a:rPr>
              <a:t>past</a:t>
            </a:r>
            <a:r>
              <a:rPr lang="pt-BR" sz="56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lang="pt-BR" sz="5600" dirty="0">
                <a:solidFill>
                  <a:srgbClr val="1F1F1F"/>
                </a:solidFill>
                <a:latin typeface="Arial" panose="020B0604020202020204" pitchFamily="34" charset="0"/>
                <a:ea typeface="Times New Roman" panose="02020603050405020304" pitchFamily="18" charset="0"/>
                <a:cs typeface="Arial" panose="020B0604020202020204" pitchFamily="34" charset="0"/>
              </a:rPr>
              <a:t>Esta API nos dará dados sobre lançamentos, incluindo informações sobre o foguete usado, carga útil entregue, especificações de lançamento, especificações de pouso e resultado do pouso.
O método </a:t>
            </a:r>
            <a:r>
              <a:rPr lang="pt-BR" sz="56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Scraping</a:t>
            </a:r>
            <a:r>
              <a:rPr lang="pt-BR" sz="5600" dirty="0">
                <a:solidFill>
                  <a:srgbClr val="1F1F1F"/>
                </a:solidFill>
                <a:latin typeface="Arial" panose="020B0604020202020204" pitchFamily="34" charset="0"/>
                <a:ea typeface="Times New Roman" panose="02020603050405020304" pitchFamily="18" charset="0"/>
                <a:cs typeface="Arial" panose="020B0604020202020204" pitchFamily="34" charset="0"/>
              </a:rPr>
              <a:t> web também foi usado para coletar dados de registros históricos de lançamento do Falcon 9, de uma página da Wikipédia intitulada "Lista de lançamentos do Falcon 9 e Falcon Heavy", que foram raspados. (</a:t>
            </a:r>
            <a:r>
              <a:rPr lang="pt-BR" sz="56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5"/>
              </a:rPr>
              <a:t>https://en.wikipedia.org/wiki/</a:t>
            </a:r>
            <a:r>
              <a:rPr lang="pt-BR" sz="5600" u="sng"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5"/>
              </a:rPr>
              <a:t>List_of_Falcon</a:t>
            </a:r>
            <a:r>
              <a:rPr lang="pt-BR" sz="5600"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5"/>
              </a:rPr>
              <a:t>/_9/_</a:t>
            </a:r>
            <a:r>
              <a:rPr lang="pt-BR" sz="5600" u="sng"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5"/>
              </a:rPr>
              <a:t>and_Falcon_Heavy_launches</a:t>
            </a:r>
            <a:r>
              <a:rPr lang="pt-BR" sz="56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lang="pt-BR" sz="5600" dirty="0">
                <a:solidFill>
                  <a:srgbClr val="1F1F1F"/>
                </a:solidFill>
                <a:latin typeface="Arial" panose="020B0604020202020204" pitchFamily="34" charset="0"/>
                <a:ea typeface="Times New Roman" panose="02020603050405020304" pitchFamily="18" charset="0"/>
                <a:cs typeface="Arial" panose="020B0604020202020204" pitchFamily="34" charset="0"/>
              </a:rPr>
              <a:t>Todos os dados foram tabulados e as respectivas tabelas transformadas em </a:t>
            </a:r>
            <a:r>
              <a:rPr lang="pt-BR" sz="56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DataFrame</a:t>
            </a:r>
            <a:r>
              <a:rPr lang="pt-BR" sz="5600" dirty="0">
                <a:solidFill>
                  <a:srgbClr val="1F1F1F"/>
                </a:solidFill>
                <a:latin typeface="Arial" panose="020B0604020202020204" pitchFamily="34" charset="0"/>
                <a:ea typeface="Times New Roman" panose="02020603050405020304" pitchFamily="18" charset="0"/>
                <a:cs typeface="Arial" panose="020B0604020202020204" pitchFamily="34" charset="0"/>
              </a:rPr>
              <a:t>, para que tenhamos maior flexibilidade no tratamento e análise dos dados.</a:t>
            </a:r>
            <a:endParaRPr lang="en-US" sz="56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20000"/>
              </a:lnSpc>
              <a:spcBef>
                <a:spcPts val="1400"/>
              </a:spcBef>
            </a:pPr>
            <a:r>
              <a:rPr lang="en-US" sz="8800" dirty="0" err="1">
                <a:solidFill>
                  <a:schemeClr val="accent3">
                    <a:lumMod val="25000"/>
                  </a:schemeClr>
                </a:solidFill>
                <a:latin typeface="Copperplate Gothic Bold" panose="020E0705020206020404" pitchFamily="34" charset="0"/>
              </a:rPr>
              <a:t>Executar</a:t>
            </a:r>
            <a:r>
              <a:rPr lang="en-US" sz="8800" dirty="0">
                <a:solidFill>
                  <a:schemeClr val="accent3">
                    <a:lumMod val="25000"/>
                  </a:schemeClr>
                </a:solidFill>
                <a:latin typeface="Copperplate Gothic Bold" panose="020E0705020206020404" pitchFamily="34" charset="0"/>
              </a:rPr>
              <a:t> </a:t>
            </a:r>
            <a:r>
              <a:rPr lang="en-US" sz="8800" dirty="0" err="1">
                <a:solidFill>
                  <a:schemeClr val="accent3">
                    <a:lumMod val="25000"/>
                  </a:schemeClr>
                </a:solidFill>
                <a:latin typeface="Copperplate Gothic Bold" panose="020E0705020206020404" pitchFamily="34" charset="0"/>
              </a:rPr>
              <a:t>disputa</a:t>
            </a:r>
            <a:r>
              <a:rPr lang="en-US" sz="8800" dirty="0">
                <a:solidFill>
                  <a:schemeClr val="accent3">
                    <a:lumMod val="25000"/>
                  </a:schemeClr>
                </a:solidFill>
                <a:latin typeface="Copperplate Gothic Bold" panose="020E0705020206020404" pitchFamily="34" charset="0"/>
              </a:rPr>
              <a:t> de dados</a:t>
            </a:r>
          </a:p>
          <a:p>
            <a:pPr marL="0" indent="0">
              <a:lnSpc>
                <a:spcPct val="120000"/>
              </a:lnSpc>
              <a:spcBef>
                <a:spcPts val="1400"/>
              </a:spcBef>
              <a:buNone/>
            </a:pPr>
            <a:r>
              <a:rPr lang="pt-BR" sz="5600" dirty="0">
                <a:solidFill>
                  <a:schemeClr val="tx1"/>
                </a:solidFill>
                <a:latin typeface="Arial" panose="020B0604020202020204" pitchFamily="34" charset="0"/>
                <a:ea typeface="Calibri" panose="020F0502020204030204" pitchFamily="34" charset="0"/>
                <a:cs typeface="Arial" panose="020B0604020202020204" pitchFamily="34" charset="0"/>
              </a:rPr>
              <a:t>Em </a:t>
            </a:r>
            <a:r>
              <a:rPr lang="pt-BR" sz="5600" dirty="0">
                <a:solidFill>
                  <a:schemeClr val="tx1"/>
                </a:solidFill>
                <a:effectLst/>
                <a:latin typeface="Arial" panose="020B0604020202020204" pitchFamily="34" charset="0"/>
                <a:ea typeface="Calibri" panose="020F0502020204030204" pitchFamily="34" charset="0"/>
                <a:cs typeface="Arial" panose="020B0604020202020204" pitchFamily="34" charset="0"/>
              </a:rPr>
              <a:t>meio </a:t>
            </a:r>
            <a:r>
              <a:rPr lang="pt-BR" sz="5600" dirty="0">
                <a:solidFill>
                  <a:schemeClr val="tx1"/>
                </a:solidFill>
                <a:latin typeface="Arial" panose="020B0604020202020204" pitchFamily="34" charset="0"/>
                <a:ea typeface="Calibri" panose="020F0502020204030204" pitchFamily="34" charset="0"/>
                <a:cs typeface="Arial" panose="020B0604020202020204" pitchFamily="34" charset="0"/>
              </a:rPr>
              <a:t>a</a:t>
            </a:r>
            <a:r>
              <a:rPr lang="pt-BR" sz="5600" dirty="0">
                <a:solidFill>
                  <a:schemeClr val="tx1"/>
                </a:solidFill>
                <a:effectLst/>
                <a:latin typeface="Arial" panose="020B0604020202020204" pitchFamily="34" charset="0"/>
                <a:ea typeface="Calibri" panose="020F0502020204030204" pitchFamily="34" charset="0"/>
                <a:cs typeface="Arial" panose="020B0604020202020204" pitchFamily="34" charset="0"/>
              </a:rPr>
              <a:t>o processo de coleta de dados, os dados faltantes, nulos, foram encontrados na coluna "</a:t>
            </a:r>
            <a:r>
              <a:rPr lang="pt-BR" sz="56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PayloadMass</a:t>
            </a:r>
            <a:r>
              <a:rPr lang="pt-BR" sz="5600" dirty="0">
                <a:solidFill>
                  <a:schemeClr val="tx1"/>
                </a:solidFill>
                <a:effectLst/>
                <a:latin typeface="Arial" panose="020B0604020202020204" pitchFamily="34" charset="0"/>
                <a:ea typeface="Calibri" panose="020F0502020204030204" pitchFamily="34" charset="0"/>
                <a:cs typeface="Arial" panose="020B0604020202020204" pitchFamily="34" charset="0"/>
              </a:rPr>
              <a:t>", e foram devidamente tratados, sendo substituídos pela média dos mesmos recursos dos quais faziam parte. Há um total de 90 lançamentos, 55 para o local "CCAFS SLC 40", 22 para o local "KSC LC 39A" e 13 para o local "VAFB SLC 4E". O site KSC LC-39A localizado no Condado de </a:t>
            </a:r>
            <a:r>
              <a:rPr lang="pt-BR" sz="56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Brevard</a:t>
            </a:r>
            <a:r>
              <a:rPr lang="pt-BR" sz="5600" dirty="0">
                <a:solidFill>
                  <a:schemeClr val="tx1"/>
                </a:solidFill>
                <a:effectLst/>
                <a:latin typeface="Arial" panose="020B0604020202020204" pitchFamily="34" charset="0"/>
                <a:ea typeface="Calibri" panose="020F0502020204030204" pitchFamily="34" charset="0"/>
                <a:cs typeface="Arial" panose="020B0604020202020204" pitchFamily="34" charset="0"/>
              </a:rPr>
              <a:t>, Flórida, EUA. Site do CCAFS LC-40 localizado em Cabo Canaveral, FL, EUA. O site VAFB SLC-4E está localizado no Condado de Santa Barbara, CA, EUA. de cada órbita, saber qual a órbita que tem o maior número de lançamentos e a menor entre as órbitas: 'LEO', 'ISS', 'PO', GTO', 'ES-L1', 'SSO', 'HEO' , 'MEO', 'VLEO'. A órbita com o maior número foi a órbita "GTO" com 27 lançamentos, e as órbitas com o menor número de lançamentos foram: "GEO", "ES-L1", "HEO", "SO" com apenas 1 lançamento. Que transformaríamos dados brutos em um conjunto de dados limpos que forneceriam informações sobre a situação que estamos tentando resolver. Os dados coletados foram enriquecidos com a criação de um rótulo de resultado de aterrissagem, com base nos dados do resultado após uma síntese e análise dos recursos, e obtivemos a informação de que "Classe = 1(Amarelo)" significa sucesso e "Classe = 0(Azul)" significa fracasso </a:t>
            </a:r>
            <a:r>
              <a:rPr lang="pt-BR" sz="5600" dirty="0">
                <a:solidFill>
                  <a:schemeClr val="tx1"/>
                </a:solidFill>
                <a:latin typeface="Arial" panose="020B0604020202020204" pitchFamily="34" charset="0"/>
                <a:ea typeface="Calibri" panose="020F0502020204030204" pitchFamily="34" charset="0"/>
                <a:cs typeface="Arial" panose="020B0604020202020204" pitchFamily="34" charset="0"/>
              </a:rPr>
              <a:t>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9" name="Imagem 8" descr="Outline&#10;">
            <a:extLst>
              <a:ext uri="{FF2B5EF4-FFF2-40B4-BE49-F238E27FC236}">
                <a16:creationId xmlns:a16="http://schemas.microsoft.com/office/drawing/2014/main" id="{2FBE8623-2DD1-4CC9-AA14-E2CD268C7FB7}"/>
              </a:ext>
            </a:extLst>
          </p:cNvPr>
          <p:cNvPicPr>
            <a:picLocks noChangeAspect="1"/>
          </p:cNvPicPr>
          <p:nvPr/>
        </p:nvPicPr>
        <p:blipFill>
          <a:blip r:embed="rId6"/>
          <a:stretch>
            <a:fillRect/>
          </a:stretch>
        </p:blipFill>
        <p:spPr>
          <a:xfrm>
            <a:off x="0" y="-17237"/>
            <a:ext cx="12192000" cy="1297691"/>
          </a:xfrm>
          <a:prstGeom prst="rect">
            <a:avLst/>
          </a:prstGeom>
        </p:spPr>
      </p:pic>
      <p:sp>
        <p:nvSpPr>
          <p:cNvPr id="3" name="CaixaDeTexto 2">
            <a:extLst>
              <a:ext uri="{FF2B5EF4-FFF2-40B4-BE49-F238E27FC236}">
                <a16:creationId xmlns:a16="http://schemas.microsoft.com/office/drawing/2014/main" id="{39D73940-92E1-47ED-8FBE-58F224760196}"/>
              </a:ext>
            </a:extLst>
          </p:cNvPr>
          <p:cNvSpPr txBox="1"/>
          <p:nvPr/>
        </p:nvSpPr>
        <p:spPr>
          <a:xfrm>
            <a:off x="92765" y="26504"/>
            <a:ext cx="3127513" cy="461665"/>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93040" y="1769222"/>
            <a:ext cx="11765280" cy="35444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pt-BR" sz="2000" dirty="0">
                <a:solidFill>
                  <a:schemeClr val="accent3">
                    <a:lumMod val="25000"/>
                  </a:schemeClr>
                </a:solidFill>
                <a:latin typeface="Copperplate Gothic Bold" panose="020E0705020206020404" pitchFamily="34" charset="0"/>
              </a:rPr>
              <a:t>Executar análise exploratória de dados (EDA) usando visualização em  SQL</a:t>
            </a:r>
          </a:p>
          <a:p>
            <a:pPr>
              <a:lnSpc>
                <a:spcPct val="120000"/>
              </a:lnSpc>
              <a:spcBef>
                <a:spcPts val="1400"/>
              </a:spcBef>
            </a:pPr>
            <a:r>
              <a:rPr lang="pt-BR" sz="1600" dirty="0">
                <a:solidFill>
                  <a:schemeClr val="accent3">
                    <a:lumMod val="25000"/>
                  </a:schemeClr>
                </a:solidFill>
                <a:latin typeface="Arial" panose="020B0604020202020204" pitchFamily="34" charset="0"/>
                <a:cs typeface="Arial" panose="020B0604020202020204" pitchFamily="34" charset="0"/>
              </a:rPr>
              <a:t>Plotagem: Gráficos de dispersão, gráficos de barras para mostrar relações entre variáveis para mostrar padrões de dados.
</a:t>
            </a:r>
            <a:r>
              <a:rPr lang="pt-BR" sz="2000" dirty="0">
                <a:solidFill>
                  <a:schemeClr val="accent3">
                    <a:lumMod val="25000"/>
                  </a:schemeClr>
                </a:solidFill>
                <a:latin typeface="Copperplate Gothic Bold" panose="020E0705020206020404" pitchFamily="34" charset="0"/>
              </a:rPr>
              <a:t>Execute análises visuais interativas usando o </a:t>
            </a:r>
            <a:r>
              <a:rPr lang="pt-BR" sz="2000" dirty="0" err="1">
                <a:solidFill>
                  <a:schemeClr val="accent3">
                    <a:lumMod val="25000"/>
                  </a:schemeClr>
                </a:solidFill>
                <a:latin typeface="Copperplate Gothic Bold" panose="020E0705020206020404" pitchFamily="34" charset="0"/>
              </a:rPr>
              <a:t>Folium</a:t>
            </a:r>
            <a:r>
              <a:rPr lang="pt-BR" sz="2000" dirty="0">
                <a:solidFill>
                  <a:schemeClr val="accent3">
                    <a:lumMod val="25000"/>
                  </a:schemeClr>
                </a:solidFill>
                <a:latin typeface="Copperplate Gothic Bold" panose="020E0705020206020404" pitchFamily="34" charset="0"/>
              </a:rPr>
              <a:t> e o </a:t>
            </a:r>
            <a:r>
              <a:rPr lang="pt-BR" sz="2000" dirty="0" err="1">
                <a:solidFill>
                  <a:schemeClr val="accent3">
                    <a:lumMod val="25000"/>
                  </a:schemeClr>
                </a:solidFill>
                <a:latin typeface="Copperplate Gothic Bold" panose="020E0705020206020404" pitchFamily="34" charset="0"/>
              </a:rPr>
              <a:t>Plotly</a:t>
            </a:r>
            <a:r>
              <a:rPr lang="pt-BR" sz="2000" dirty="0">
                <a:solidFill>
                  <a:schemeClr val="accent3">
                    <a:lumMod val="25000"/>
                  </a:schemeClr>
                </a:solidFill>
                <a:latin typeface="Copperplate Gothic Bold" panose="020E0705020206020404" pitchFamily="34" charset="0"/>
              </a:rPr>
              <a:t> Dash
Realizar análise preditiva usando modelos de classificação</a:t>
            </a:r>
          </a:p>
          <a:p>
            <a:pPr>
              <a:lnSpc>
                <a:spcPct val="120000"/>
              </a:lnSpc>
              <a:spcBef>
                <a:spcPts val="1400"/>
              </a:spcBef>
            </a:pPr>
            <a:r>
              <a:rPr lang="pt-BR" sz="1600" dirty="0">
                <a:solidFill>
                  <a:schemeClr val="accent3">
                    <a:lumMod val="25000"/>
                  </a:schemeClr>
                </a:solidFill>
                <a:latin typeface="Arial" panose="020B0604020202020204" pitchFamily="34" charset="0"/>
                <a:cs typeface="Arial" panose="020B0604020202020204" pitchFamily="34" charset="0"/>
              </a:rPr>
              <a:t>Como construir, ajustar, avaliar modelos de classificação</a:t>
            </a:r>
            <a:endParaRPr lang="en-US" sz="2400" dirty="0">
              <a:solidFill>
                <a:schemeClr val="accent3">
                  <a:lumMod val="25000"/>
                </a:schemeClr>
              </a:solidFill>
              <a:latin typeface="Abadi"/>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cxnSp>
        <p:nvCxnSpPr>
          <p:cNvPr id="3" name="Conector reto 2">
            <a:extLst>
              <a:ext uri="{FF2B5EF4-FFF2-40B4-BE49-F238E27FC236}">
                <a16:creationId xmlns:a16="http://schemas.microsoft.com/office/drawing/2014/main" id="{4F0CF31B-7F65-467D-BCF2-D3064DEDAA1C}"/>
              </a:ext>
            </a:extLst>
          </p:cNvPr>
          <p:cNvCxnSpPr>
            <a:cxnSpLocks/>
          </p:cNvCxnSpPr>
          <p:nvPr/>
        </p:nvCxnSpPr>
        <p:spPr>
          <a:xfrm>
            <a:off x="838200" y="1282890"/>
            <a:ext cx="10515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Imagem 5" descr="Outline&#10;">
            <a:extLst>
              <a:ext uri="{FF2B5EF4-FFF2-40B4-BE49-F238E27FC236}">
                <a16:creationId xmlns:a16="http://schemas.microsoft.com/office/drawing/2014/main" id="{3516E527-51D5-4C7A-814F-A955D24B164E}"/>
              </a:ext>
            </a:extLst>
          </p:cNvPr>
          <p:cNvPicPr>
            <a:picLocks noChangeAspect="1"/>
          </p:cNvPicPr>
          <p:nvPr/>
        </p:nvPicPr>
        <p:blipFill>
          <a:blip r:embed="rId3"/>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DB29105A-24D4-4130-BF51-DB7E4A6EA1BD}"/>
              </a:ext>
            </a:extLst>
          </p:cNvPr>
          <p:cNvSpPr txBox="1"/>
          <p:nvPr/>
        </p:nvSpPr>
        <p:spPr>
          <a:xfrm>
            <a:off x="119270" y="13252"/>
            <a:ext cx="3034748" cy="461665"/>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Methodology</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191778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4245" y="1653652"/>
            <a:ext cx="10883509" cy="4246835"/>
          </a:xfrm>
          <a:prstGeom prst="rect">
            <a:avLst/>
          </a:prstGeom>
        </p:spPr>
        <p:txBody>
          <a:bodyPr/>
          <a:lstStyle/>
          <a:p>
            <a:pPr>
              <a:lnSpc>
                <a:spcPct val="100000"/>
              </a:lnSpc>
              <a:spcBef>
                <a:spcPts val="1400"/>
              </a:spcBef>
            </a:pPr>
            <a:r>
              <a:rPr lang="pt-BR" sz="2200" dirty="0">
                <a:solidFill>
                  <a:schemeClr val="accent3">
                    <a:lumMod val="25000"/>
                  </a:schemeClr>
                </a:solidFill>
                <a:latin typeface="Copperplate Gothic Bold" panose="020E0705020206020404" pitchFamily="34" charset="0"/>
              </a:rPr>
              <a:t>Descrição do conjunto de dados.. </a:t>
            </a:r>
          </a:p>
          <a:p>
            <a:pPr marL="0" indent="0">
              <a:lnSpc>
                <a:spcPct val="100000"/>
              </a:lnSpc>
              <a:spcBef>
                <a:spcPts val="1400"/>
              </a:spcBef>
              <a:buNone/>
            </a:pP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Trabalhamos com dados de lançamento da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SpaceX</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coletados de uma API, especificamente a API REST da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SpaceX</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O método web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Scraping</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também foi usado para coletar dados de registros históricos de lançamento do Falcon 9, de uma página da Wikipédia intitulada "Lista de lançamentos do Falcon 9 e Falcon Heavy" 
Os seguintes conjuntos de dados foram coletados por meio de uma API REST da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SpaceX</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Trabalhamos com dados de lançamento da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SpaceX</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a API nos dará dados sobre lançamentos, incluindo informações sobre o foguete usado, carga útil entregue, especificações de lançamento, resultado do pouso de especificações. Nosso objetivo é usar esses dados para prever se a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SpaceX</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tentará lançar um foguete ou não. Os pontos de extremidade da API REST da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SpaceX</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ou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URLs</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começam com api.spacexdata.com/v4/.</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Another</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fonte de dados popular para obter dados de lançamento do Falcon 9 é a coleta de dados da Wikipédia usando o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Beautiful</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a:t>
            </a:r>
            <a:r>
              <a:rPr lang="pt-BR" sz="1400" dirty="0" err="1">
                <a:solidFill>
                  <a:srgbClr val="1F1F1F"/>
                </a:solidFill>
                <a:latin typeface="Arial" panose="020B0604020202020204" pitchFamily="34" charset="0"/>
                <a:ea typeface="Times New Roman" panose="02020603050405020304" pitchFamily="18" charset="0"/>
                <a:cs typeface="Arial" panose="020B0604020202020204" pitchFamily="34" charset="0"/>
              </a:rPr>
              <a:t>Soup</a:t>
            </a:r>
            <a:r>
              <a:rPr lang="pt-BR" sz="1400" dirty="0">
                <a:solidFill>
                  <a:srgbClr val="1F1F1F"/>
                </a:solidFill>
                <a:latin typeface="Arial" panose="020B0604020202020204" pitchFamily="34" charset="0"/>
                <a:ea typeface="Times New Roman" panose="02020603050405020304" pitchFamily="18" charset="0"/>
                <a:cs typeface="Arial" panose="020B0604020202020204" pitchFamily="34" charset="0"/>
              </a:rPr>
              <a:t>.
</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7" name="Imagem 6" descr="Outline&#10;">
            <a:extLst>
              <a:ext uri="{FF2B5EF4-FFF2-40B4-BE49-F238E27FC236}">
                <a16:creationId xmlns:a16="http://schemas.microsoft.com/office/drawing/2014/main" id="{28037CE1-B35F-4D79-AFE2-0F1ED8A60BC1}"/>
              </a:ext>
            </a:extLst>
          </p:cNvPr>
          <p:cNvPicPr>
            <a:picLocks noChangeAspect="1"/>
          </p:cNvPicPr>
          <p:nvPr/>
        </p:nvPicPr>
        <p:blipFill>
          <a:blip r:embed="rId3"/>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530629FC-59D3-45C2-9A0B-84DA7B1DE73B}"/>
              </a:ext>
            </a:extLst>
          </p:cNvPr>
          <p:cNvSpPr txBox="1"/>
          <p:nvPr/>
        </p:nvSpPr>
        <p:spPr>
          <a:xfrm>
            <a:off x="0" y="53009"/>
            <a:ext cx="3087756" cy="461665"/>
          </a:xfrm>
          <a:prstGeom prst="rect">
            <a:avLst/>
          </a:prstGeom>
          <a:noFill/>
        </p:spPr>
        <p:txBody>
          <a:bodyPr wrap="square" rtlCol="0">
            <a:spAutoFit/>
          </a:bodyPr>
          <a:lstStyle/>
          <a:p>
            <a:r>
              <a:rPr lang="en-US" sz="2400">
                <a:solidFill>
                  <a:schemeClr val="bg2"/>
                </a:solidFill>
                <a:latin typeface="Copperplate Gothic Bold" panose="020E0705020206020404" pitchFamily="34" charset="0"/>
              </a:rPr>
              <a:t>Data Collection</a:t>
            </a:r>
            <a:endParaRPr lang="en-US" sz="2400" dirty="0">
              <a:solidFill>
                <a:schemeClr val="bg2"/>
              </a:solidFill>
              <a:latin typeface="Copperplate Gothic Bold" panose="020E07050202060204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53966" y="3903261"/>
            <a:ext cx="4776517" cy="2122312"/>
          </a:xfrm>
          <a:prstGeom prst="rect">
            <a:avLst/>
          </a:prstGeom>
        </p:spPr>
        <p:txBody>
          <a:bodyPr vert="horz" lIns="91440" tIns="45720" rIns="91440" bIns="45720" rtlCol="0" anchor="t">
            <a:normAutofit/>
          </a:bodyPr>
          <a:lstStyle/>
          <a:p>
            <a:pPr marL="0" indent="0">
              <a:buNone/>
            </a:pPr>
            <a:r>
              <a:rPr lang="pt-BR" sz="1900" dirty="0">
                <a:solidFill>
                  <a:srgbClr val="1F1F1F"/>
                </a:solidFill>
                <a:latin typeface="+mj-lt"/>
                <a:ea typeface="Times New Roman" panose="02020603050405020304" pitchFamily="18" charset="0"/>
                <a:cs typeface="Arial" panose="020B0604020202020204" pitchFamily="34" charset="0"/>
              </a:rPr>
              <a:t>Esta API nos dará dados sobre lançamentos, incluindo informações sobre o foguete usado, carga útil entregue, especificações de lançamento, especificações de pouso e resultado do pouso 
</a:t>
            </a:r>
            <a:r>
              <a:rPr lang="en-US" sz="1900" b="1" u="sng" dirty="0" err="1">
                <a:solidFill>
                  <a:srgbClr val="1F1F1F"/>
                </a:solidFill>
                <a:latin typeface="Arial" panose="020B0604020202020204" pitchFamily="34" charset="0"/>
                <a:cs typeface="Arial" panose="020B0604020202020204" pitchFamily="34" charset="0"/>
              </a:rPr>
              <a:t>Github</a:t>
            </a:r>
            <a:r>
              <a:rPr lang="en-US" sz="1900" b="1" u="sng" dirty="0">
                <a:solidFill>
                  <a:srgbClr val="1F1F1F"/>
                </a:solidFill>
                <a:latin typeface="Arial" panose="020B0604020202020204" pitchFamily="34" charset="0"/>
                <a:cs typeface="Arial" panose="020B0604020202020204" pitchFamily="34" charset="0"/>
              </a:rPr>
              <a:t> </a:t>
            </a:r>
            <a:r>
              <a:rPr lang="en-US" sz="1600" u="sng" dirty="0" err="1">
                <a:solidFill>
                  <a:srgbClr val="1F1F1F"/>
                </a:solidFill>
                <a:latin typeface="Arial" panose="020B0604020202020204" pitchFamily="34" charset="0"/>
                <a:cs typeface="Arial" panose="020B0604020202020204" pitchFamily="34" charset="0"/>
                <a:hlinkClick r:id="rId3"/>
              </a:rPr>
              <a:t>Data_Colletion_API</a:t>
            </a:r>
            <a:endParaRPr lang="en-US" sz="1600" dirty="0">
              <a:solidFill>
                <a:srgbClr val="1F1F1F"/>
              </a:solidFill>
              <a:latin typeface="Arial" panose="020B0604020202020204" pitchFamily="34" charset="0"/>
              <a:cs typeface="Arial" panose="020B0604020202020204" pitchFamily="34" charset="0"/>
            </a:endParaRPr>
          </a:p>
          <a:p>
            <a:pPr marL="0" indent="0">
              <a:buNone/>
            </a:pPr>
            <a:endParaRPr lang="en-US" sz="1900" dirty="0"/>
          </a:p>
          <a:p>
            <a:endParaRPr lang="en-US" dirty="0"/>
          </a:p>
        </p:txBody>
      </p:sp>
      <p:pic>
        <p:nvPicPr>
          <p:cNvPr id="7" name="Imagem 6">
            <a:extLst>
              <a:ext uri="{FF2B5EF4-FFF2-40B4-BE49-F238E27FC236}">
                <a16:creationId xmlns:a16="http://schemas.microsoft.com/office/drawing/2014/main" id="{1821C869-35E6-49AE-B9AC-0AA260C9B37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9562" y="1428711"/>
            <a:ext cx="4640263" cy="4487680"/>
          </a:xfrm>
          <a:prstGeom prst="rect">
            <a:avLst/>
          </a:prstGeom>
          <a:noFill/>
          <a:ln>
            <a:noFill/>
          </a:ln>
        </p:spPr>
      </p:pic>
      <p:pic>
        <p:nvPicPr>
          <p:cNvPr id="8" name="Imagem 7">
            <a:extLst>
              <a:ext uri="{FF2B5EF4-FFF2-40B4-BE49-F238E27FC236}">
                <a16:creationId xmlns:a16="http://schemas.microsoft.com/office/drawing/2014/main" id="{C91BF9B9-8934-4A2A-8B28-965890234AFA}"/>
              </a:ext>
            </a:extLst>
          </p:cNvPr>
          <p:cNvPicPr>
            <a:picLocks noChangeAspect="1"/>
          </p:cNvPicPr>
          <p:nvPr/>
        </p:nvPicPr>
        <p:blipFill>
          <a:blip r:embed="rId5"/>
          <a:stretch>
            <a:fillRect/>
          </a:stretch>
        </p:blipFill>
        <p:spPr>
          <a:xfrm>
            <a:off x="1053966" y="1547160"/>
            <a:ext cx="4776517" cy="2229434"/>
          </a:xfrm>
          <a:prstGeom prst="rect">
            <a:avLst/>
          </a:prstGeom>
        </p:spPr>
      </p:pic>
      <p:pic>
        <p:nvPicPr>
          <p:cNvPr id="9" name="Imagem 8" descr="Outline&#10;">
            <a:extLst>
              <a:ext uri="{FF2B5EF4-FFF2-40B4-BE49-F238E27FC236}">
                <a16:creationId xmlns:a16="http://schemas.microsoft.com/office/drawing/2014/main" id="{C3122BBF-BFA7-4659-8C44-A25270420FEA}"/>
              </a:ext>
            </a:extLst>
          </p:cNvPr>
          <p:cNvPicPr>
            <a:picLocks noChangeAspect="1"/>
          </p:cNvPicPr>
          <p:nvPr/>
        </p:nvPicPr>
        <p:blipFill>
          <a:blip r:embed="rId6"/>
          <a:stretch>
            <a:fillRect/>
          </a:stretch>
        </p:blipFill>
        <p:spPr>
          <a:xfrm>
            <a:off x="0" y="-17237"/>
            <a:ext cx="12192000" cy="1297691"/>
          </a:xfrm>
          <a:prstGeom prst="rect">
            <a:avLst/>
          </a:prstGeom>
        </p:spPr>
      </p:pic>
      <p:sp>
        <p:nvSpPr>
          <p:cNvPr id="2" name="CaixaDeTexto 1">
            <a:extLst>
              <a:ext uri="{FF2B5EF4-FFF2-40B4-BE49-F238E27FC236}">
                <a16:creationId xmlns:a16="http://schemas.microsoft.com/office/drawing/2014/main" id="{F392310F-6D6D-47FF-8107-A0AE02D84A74}"/>
              </a:ext>
            </a:extLst>
          </p:cNvPr>
          <p:cNvSpPr txBox="1"/>
          <p:nvPr/>
        </p:nvSpPr>
        <p:spPr>
          <a:xfrm>
            <a:off x="0" y="9267"/>
            <a:ext cx="3485322" cy="830997"/>
          </a:xfrm>
          <a:prstGeom prst="rect">
            <a:avLst/>
          </a:prstGeom>
          <a:noFill/>
        </p:spPr>
        <p:txBody>
          <a:bodyPr wrap="square" rtlCol="0">
            <a:spAutoFit/>
          </a:bodyPr>
          <a:lstStyle/>
          <a:p>
            <a:r>
              <a:rPr lang="en-US" sz="2400" dirty="0">
                <a:solidFill>
                  <a:schemeClr val="bg2"/>
                </a:solidFill>
                <a:latin typeface="Copperplate Gothic Bold" panose="020E0705020206020404" pitchFamily="34" charset="0"/>
              </a:rPr>
              <a:t>Data Collection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6573</TotalTime>
  <Words>4784</Words>
  <Application>Microsoft Office PowerPoint</Application>
  <PresentationFormat>Widescreen</PresentationFormat>
  <Paragraphs>194</Paragraphs>
  <Slides>49</Slides>
  <Notes>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49</vt:i4>
      </vt:variant>
    </vt:vector>
  </HeadingPairs>
  <TitlesOfParts>
    <vt:vector size="58" baseType="lpstr">
      <vt:lpstr>Abadi</vt:lpstr>
      <vt:lpstr>Arial</vt:lpstr>
      <vt:lpstr>Calibri</vt:lpstr>
      <vt:lpstr>Copperplate Gothic Bold</vt:lpstr>
      <vt:lpstr>IBM Plex Mono SemiBold</vt:lpstr>
      <vt:lpstr>Symbol</vt:lpstr>
      <vt:lpstr>Times New Roman</vt:lpstr>
      <vt:lpstr>Verdana</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Raphael Aguiar</cp:lastModifiedBy>
  <cp:revision>443</cp:revision>
  <dcterms:created xsi:type="dcterms:W3CDTF">2021-04-29T18:58:34Z</dcterms:created>
  <dcterms:modified xsi:type="dcterms:W3CDTF">2025-01-06T18:40:18Z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